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5"/>
  </p:sldMasterIdLst>
  <p:notesMasterIdLst>
    <p:notesMasterId r:id="rId40"/>
  </p:notesMasterIdLst>
  <p:handoutMasterIdLst>
    <p:handoutMasterId r:id="rId41"/>
  </p:handoutMasterIdLst>
  <p:sldIdLst>
    <p:sldId id="256" r:id="rId6"/>
    <p:sldId id="257" r:id="rId7"/>
    <p:sldId id="344" r:id="rId8"/>
    <p:sldId id="315" r:id="rId9"/>
    <p:sldId id="319" r:id="rId10"/>
    <p:sldId id="356" r:id="rId11"/>
    <p:sldId id="337" r:id="rId12"/>
    <p:sldId id="345" r:id="rId13"/>
    <p:sldId id="334" r:id="rId14"/>
    <p:sldId id="341" r:id="rId15"/>
    <p:sldId id="339" r:id="rId16"/>
    <p:sldId id="342" r:id="rId17"/>
    <p:sldId id="346" r:id="rId18"/>
    <p:sldId id="357" r:id="rId19"/>
    <p:sldId id="320" r:id="rId20"/>
    <p:sldId id="347" r:id="rId21"/>
    <p:sldId id="279" r:id="rId22"/>
    <p:sldId id="349" r:id="rId23"/>
    <p:sldId id="362" r:id="rId24"/>
    <p:sldId id="363" r:id="rId25"/>
    <p:sldId id="348" r:id="rId26"/>
    <p:sldId id="309" r:id="rId27"/>
    <p:sldId id="361" r:id="rId28"/>
    <p:sldId id="351" r:id="rId29"/>
    <p:sldId id="325" r:id="rId30"/>
    <p:sldId id="354" r:id="rId31"/>
    <p:sldId id="350" r:id="rId32"/>
    <p:sldId id="352" r:id="rId33"/>
    <p:sldId id="353" r:id="rId34"/>
    <p:sldId id="358" r:id="rId35"/>
    <p:sldId id="359" r:id="rId36"/>
    <p:sldId id="284" r:id="rId37"/>
    <p:sldId id="360" r:id="rId38"/>
    <p:sldId id="336" r:id="rId39"/>
  </p:sldIdLst>
  <p:sldSz cx="9144000" cy="6858000" type="screen4x3"/>
  <p:notesSz cx="7000875" cy="9286875"/>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800" kern="1200">
        <a:solidFill>
          <a:schemeClr val="tx1"/>
        </a:solidFill>
        <a:latin typeface="Times New Roman" pitchFamily="18" charset="0"/>
        <a:ea typeface="+mn-ea"/>
        <a:cs typeface="+mn-cs"/>
      </a:defRPr>
    </a:lvl1pPr>
    <a:lvl2pPr marL="457200" algn="l" rtl="0" fontAlgn="base">
      <a:spcBef>
        <a:spcPct val="0"/>
      </a:spcBef>
      <a:spcAft>
        <a:spcPct val="0"/>
      </a:spcAft>
      <a:defRPr sz="2800" kern="1200">
        <a:solidFill>
          <a:schemeClr val="tx1"/>
        </a:solidFill>
        <a:latin typeface="Times New Roman" pitchFamily="18" charset="0"/>
        <a:ea typeface="+mn-ea"/>
        <a:cs typeface="+mn-cs"/>
      </a:defRPr>
    </a:lvl2pPr>
    <a:lvl3pPr marL="914400" algn="l" rtl="0" fontAlgn="base">
      <a:spcBef>
        <a:spcPct val="0"/>
      </a:spcBef>
      <a:spcAft>
        <a:spcPct val="0"/>
      </a:spcAft>
      <a:defRPr sz="2800" kern="1200">
        <a:solidFill>
          <a:schemeClr val="tx1"/>
        </a:solidFill>
        <a:latin typeface="Times New Roman" pitchFamily="18" charset="0"/>
        <a:ea typeface="+mn-ea"/>
        <a:cs typeface="+mn-cs"/>
      </a:defRPr>
    </a:lvl3pPr>
    <a:lvl4pPr marL="1371600" algn="l" rtl="0" fontAlgn="base">
      <a:spcBef>
        <a:spcPct val="0"/>
      </a:spcBef>
      <a:spcAft>
        <a:spcPct val="0"/>
      </a:spcAft>
      <a:defRPr sz="2800" kern="1200">
        <a:solidFill>
          <a:schemeClr val="tx1"/>
        </a:solidFill>
        <a:latin typeface="Times New Roman" pitchFamily="18" charset="0"/>
        <a:ea typeface="+mn-ea"/>
        <a:cs typeface="+mn-cs"/>
      </a:defRPr>
    </a:lvl4pPr>
    <a:lvl5pPr marL="1828800" algn="l" rtl="0" fontAlgn="base">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5">
          <p15:clr>
            <a:srgbClr val="A4A3A4"/>
          </p15:clr>
        </p15:guide>
        <p15:guide id="2" pos="22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33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700" autoAdjust="0"/>
  </p:normalViewPr>
  <p:slideViewPr>
    <p:cSldViewPr>
      <p:cViewPr varScale="1">
        <p:scale>
          <a:sx n="103" d="100"/>
          <a:sy n="103" d="100"/>
        </p:scale>
        <p:origin x="11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40" d="100"/>
          <a:sy n="40" d="100"/>
        </p:scale>
        <p:origin x="-1440" y="-78"/>
      </p:cViewPr>
      <p:guideLst>
        <p:guide orient="horz" pos="2925"/>
        <p:guide pos="22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4689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33450" y="4411663"/>
            <a:ext cx="5130800" cy="4178300"/>
          </a:xfrm>
          <a:prstGeom prst="rect">
            <a:avLst/>
          </a:prstGeom>
          <a:noFill/>
          <a:ln w="12700">
            <a:noFill/>
            <a:miter lim="800000"/>
            <a:headEnd/>
            <a:tailEnd/>
          </a:ln>
          <a:effectLst/>
        </p:spPr>
        <p:txBody>
          <a:bodyPr vert="horz" wrap="square" lIns="92099" tIns="45241" rIns="92099" bIns="45241" numCol="1" anchor="t" anchorCtr="0" compatLnSpc="1">
            <a:prstTxWarp prst="textNoShape">
              <a:avLst/>
            </a:prstTxWarp>
          </a:bodyPr>
          <a:lstStyle/>
          <a:p>
            <a:pPr lvl="0"/>
            <a:r>
              <a:rPr lang="en-US" noProof="0" smtClean="0"/>
              <a:t>Click to edit Master notes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3" name="Rectangle 3"/>
          <p:cNvSpPr>
            <a:spLocks noGrp="1" noRot="1" noChangeAspect="1" noChangeArrowheads="1" noTextEdit="1"/>
          </p:cNvSpPr>
          <p:nvPr>
            <p:ph type="sldImg" idx="2"/>
          </p:nvPr>
        </p:nvSpPr>
        <p:spPr bwMode="auto">
          <a:xfrm>
            <a:off x="1187450" y="703263"/>
            <a:ext cx="4625975" cy="3468687"/>
          </a:xfrm>
          <a:prstGeom prst="rect">
            <a:avLst/>
          </a:prstGeom>
          <a:noFill/>
          <a:ln w="12700">
            <a:solidFill>
              <a:schemeClr val="tx1"/>
            </a:solidFill>
            <a:miter lim="800000"/>
            <a:headEnd/>
            <a:tailEnd/>
          </a:ln>
        </p:spPr>
      </p:sp>
      <p:sp>
        <p:nvSpPr>
          <p:cNvPr id="2052" name="Rectangle 4"/>
          <p:cNvSpPr>
            <a:spLocks noChangeArrowheads="1"/>
          </p:cNvSpPr>
          <p:nvPr/>
        </p:nvSpPr>
        <p:spPr bwMode="auto">
          <a:xfrm>
            <a:off x="68263" y="8883650"/>
            <a:ext cx="887412" cy="306388"/>
          </a:xfrm>
          <a:prstGeom prst="rect">
            <a:avLst/>
          </a:prstGeom>
          <a:noFill/>
          <a:ln w="12700">
            <a:noFill/>
            <a:miter lim="800000"/>
            <a:headEnd/>
            <a:tailEnd/>
          </a:ln>
          <a:effectLst/>
        </p:spPr>
        <p:txBody>
          <a:bodyPr wrap="none" lIns="92099" tIns="45241" rIns="92099" bIns="45241" anchor="ctr">
            <a:spAutoFit/>
          </a:bodyPr>
          <a:lstStyle/>
          <a:p>
            <a:pPr defTabSz="966788" eaLnBrk="0" hangingPunct="0">
              <a:defRPr/>
            </a:pPr>
            <a:r>
              <a:rPr lang="en-US" sz="1400" dirty="0">
                <a:latin typeface="Arial" charset="0"/>
              </a:rPr>
              <a:t>03/19/98</a:t>
            </a:r>
          </a:p>
        </p:txBody>
      </p:sp>
      <p:sp>
        <p:nvSpPr>
          <p:cNvPr id="2053" name="Rectangle 5"/>
          <p:cNvSpPr>
            <a:spLocks noChangeArrowheads="1"/>
          </p:cNvSpPr>
          <p:nvPr/>
        </p:nvSpPr>
        <p:spPr bwMode="auto">
          <a:xfrm>
            <a:off x="6523038" y="8883650"/>
            <a:ext cx="404812" cy="306388"/>
          </a:xfrm>
          <a:prstGeom prst="rect">
            <a:avLst/>
          </a:prstGeom>
          <a:noFill/>
          <a:ln w="12700">
            <a:noFill/>
            <a:miter lim="800000"/>
            <a:headEnd/>
            <a:tailEnd/>
          </a:ln>
          <a:effectLst/>
        </p:spPr>
        <p:txBody>
          <a:bodyPr wrap="none" lIns="92099" tIns="45241" rIns="92099" bIns="45241" anchor="ctr">
            <a:spAutoFit/>
          </a:bodyPr>
          <a:lstStyle/>
          <a:p>
            <a:pPr algn="r" defTabSz="966788" eaLnBrk="0" hangingPunct="0">
              <a:defRPr/>
            </a:pPr>
            <a:fld id="{F1156EBC-6161-4403-B567-7DA4A39ABB6C}" type="slidenum">
              <a:rPr lang="en-US" sz="1400">
                <a:latin typeface="Arial" charset="0"/>
              </a:rPr>
              <a:pPr algn="r" defTabSz="966788" eaLnBrk="0" hangingPunct="0">
                <a:defRPr/>
              </a:pPr>
              <a:t>‹#›</a:t>
            </a:fld>
            <a:endParaRPr lang="en-US" sz="1400" dirty="0">
              <a:latin typeface="Arial" charset="0"/>
            </a:endParaRPr>
          </a:p>
        </p:txBody>
      </p:sp>
    </p:spTree>
    <p:extLst>
      <p:ext uri="{BB962C8B-B14F-4D97-AF65-F5344CB8AC3E}">
        <p14:creationId xmlns:p14="http://schemas.microsoft.com/office/powerpoint/2010/main" val="317174974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cap="flat"/>
        </p:spPr>
      </p:sp>
      <p:sp>
        <p:nvSpPr>
          <p:cNvPr id="26627" name="Rectangle 3"/>
          <p:cNvSpPr>
            <a:spLocks noGrp="1" noChangeArrowheads="1"/>
          </p:cNvSpPr>
          <p:nvPr>
            <p:ph type="body" idx="1"/>
          </p:nvPr>
        </p:nvSpPr>
        <p:spPr>
          <a:noFill/>
          <a:ln w="9525"/>
        </p:spPr>
        <p:txBody>
          <a:bodyPr/>
          <a:lstStyle/>
          <a:p>
            <a:endParaRPr lang="en-US" smtClean="0"/>
          </a:p>
        </p:txBody>
      </p:sp>
    </p:spTree>
    <p:extLst>
      <p:ext uri="{BB962C8B-B14F-4D97-AF65-F5344CB8AC3E}">
        <p14:creationId xmlns:p14="http://schemas.microsoft.com/office/powerpoint/2010/main" val="4104659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cap="flat"/>
        </p:spPr>
      </p:sp>
      <p:sp>
        <p:nvSpPr>
          <p:cNvPr id="27651" name="Rectangle 3"/>
          <p:cNvSpPr>
            <a:spLocks noGrp="1" noChangeArrowheads="1"/>
          </p:cNvSpPr>
          <p:nvPr>
            <p:ph type="body" idx="1"/>
          </p:nvPr>
        </p:nvSpPr>
        <p:spPr>
          <a:noFill/>
          <a:ln w="9525"/>
        </p:spPr>
        <p:txBody>
          <a:bodyPr/>
          <a:lstStyle/>
          <a:p>
            <a:endParaRPr lang="en-US" smtClean="0"/>
          </a:p>
        </p:txBody>
      </p:sp>
    </p:spTree>
    <p:extLst>
      <p:ext uri="{BB962C8B-B14F-4D97-AF65-F5344CB8AC3E}">
        <p14:creationId xmlns:p14="http://schemas.microsoft.com/office/powerpoint/2010/main" val="645185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604292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685800" y="3886200"/>
            <a:ext cx="7772400" cy="1143000"/>
          </a:xfrm>
        </p:spPr>
        <p:txBody>
          <a:bodyPr/>
          <a:lstStyle>
            <a:lvl1pPr algn="ctr">
              <a:defRPr sz="5400"/>
            </a:lvl1pPr>
          </a:lstStyle>
          <a:p>
            <a:r>
              <a:rPr lang="en-US"/>
              <a:t>Click to edit Master title style</a:t>
            </a:r>
          </a:p>
        </p:txBody>
      </p:sp>
      <p:sp>
        <p:nvSpPr>
          <p:cNvPr id="52227" name="Rectangle 3"/>
          <p:cNvSpPr>
            <a:spLocks noGrp="1" noChangeArrowheads="1"/>
          </p:cNvSpPr>
          <p:nvPr>
            <p:ph type="subTitle" idx="1"/>
          </p:nvPr>
        </p:nvSpPr>
        <p:spPr>
          <a:xfrm>
            <a:off x="1371600" y="5334000"/>
            <a:ext cx="6400800" cy="1295400"/>
          </a:xfrm>
        </p:spPr>
        <p:txBody>
          <a:bodyPr/>
          <a:lstStyle>
            <a:lvl1pPr marL="0" indent="0" algn="ctr">
              <a:buFont typeface="Wingdings" pitchFamily="2" charset="2"/>
              <a:buNone/>
              <a:defRPr/>
            </a:lvl1pPr>
          </a:lstStyle>
          <a:p>
            <a:r>
              <a:rPr lang="en-US"/>
              <a:t>Click to edit Master subtitle style</a:t>
            </a:r>
          </a:p>
        </p:txBody>
      </p:sp>
      <p:pic>
        <p:nvPicPr>
          <p:cNvPr id="6" name="Picture 3"/>
          <p:cNvPicPr>
            <a:picLocks noChangeAspect="1" noChangeArrowheads="1"/>
          </p:cNvPicPr>
          <p:nvPr userDrawn="1"/>
        </p:nvPicPr>
        <p:blipFill>
          <a:blip r:embed="rId2" cstate="print"/>
          <a:srcRect/>
          <a:stretch>
            <a:fillRect/>
          </a:stretch>
        </p:blipFill>
        <p:spPr bwMode="auto">
          <a:xfrm>
            <a:off x="2895600" y="0"/>
            <a:ext cx="3371850" cy="3522828"/>
          </a:xfrm>
          <a:prstGeom prst="rect">
            <a:avLst/>
          </a:prstGeom>
          <a:noFill/>
          <a:ln w="9525">
            <a:noFill/>
            <a:miter lim="800000"/>
            <a:headEnd/>
            <a:tailEnd/>
          </a:ln>
        </p:spPr>
      </p:pic>
    </p:spTree>
  </p:cSld>
  <p:clrMapOvr>
    <a:masterClrMapping/>
  </p:clrMapOvr>
  <p:transition spd="med">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117475"/>
            <a:ext cx="2171700" cy="6283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5425" y="117475"/>
            <a:ext cx="6365875" cy="6283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1295400" y="117475"/>
            <a:ext cx="7620000" cy="762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225425" y="1295400"/>
            <a:ext cx="8686800" cy="5105400"/>
          </a:xfrm>
        </p:spPr>
        <p:txBody>
          <a:bodyPr/>
          <a:lstStyle/>
          <a:p>
            <a:pPr lvl="0"/>
            <a:endParaRPr lang="en-US" noProof="0" dirty="0"/>
          </a:p>
        </p:txBody>
      </p:sp>
    </p:spTree>
  </p:cSld>
  <p:clrMapOvr>
    <a:masterClrMapping/>
  </p:clrMapOvr>
  <p:transition spd="med">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med">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5425" y="1295400"/>
            <a:ext cx="42672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295400"/>
            <a:ext cx="42672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med">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med">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med">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med">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bwMode="auto">
          <a:xfrm>
            <a:off x="1295400" y="117475"/>
            <a:ext cx="76200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03" name="Rectangle 3"/>
          <p:cNvSpPr>
            <a:spLocks noGrp="1" noChangeArrowheads="1"/>
          </p:cNvSpPr>
          <p:nvPr>
            <p:ph type="body" idx="1"/>
          </p:nvPr>
        </p:nvSpPr>
        <p:spPr bwMode="auto">
          <a:xfrm>
            <a:off x="225425" y="1295400"/>
            <a:ext cx="86868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4" name="Line 4"/>
          <p:cNvSpPr>
            <a:spLocks noChangeShapeType="1"/>
          </p:cNvSpPr>
          <p:nvPr/>
        </p:nvSpPr>
        <p:spPr bwMode="auto">
          <a:xfrm>
            <a:off x="115888" y="6680200"/>
            <a:ext cx="8916987" cy="0"/>
          </a:xfrm>
          <a:prstGeom prst="line">
            <a:avLst/>
          </a:prstGeom>
          <a:noFill/>
          <a:ln w="76200" cap="sq" cmpd="tri">
            <a:solidFill>
              <a:schemeClr val="tx1"/>
            </a:solidFill>
            <a:round/>
            <a:headEnd type="none" w="sm" len="sm"/>
            <a:tailEnd type="none" w="sm" len="sm"/>
          </a:ln>
          <a:effectLst/>
        </p:spPr>
        <p:txBody>
          <a:bodyPr wrap="none" anchor="ctr"/>
          <a:lstStyle/>
          <a:p>
            <a:pPr eaLnBrk="0" hangingPunct="0">
              <a:defRPr/>
            </a:pPr>
            <a:endParaRPr lang="en-US" dirty="0"/>
          </a:p>
        </p:txBody>
      </p:sp>
      <p:sp>
        <p:nvSpPr>
          <p:cNvPr id="51205" name="Line 5"/>
          <p:cNvSpPr>
            <a:spLocks noChangeShapeType="1"/>
          </p:cNvSpPr>
          <p:nvPr/>
        </p:nvSpPr>
        <p:spPr bwMode="auto">
          <a:xfrm>
            <a:off x="1314450" y="990600"/>
            <a:ext cx="7621588" cy="0"/>
          </a:xfrm>
          <a:prstGeom prst="line">
            <a:avLst/>
          </a:prstGeom>
          <a:noFill/>
          <a:ln w="114300" cap="sq" cmpd="tri">
            <a:solidFill>
              <a:schemeClr val="tx1"/>
            </a:solidFill>
            <a:round/>
            <a:headEnd type="none" w="sm" len="sm"/>
            <a:tailEnd type="none" w="sm" len="sm"/>
          </a:ln>
          <a:effectLst/>
        </p:spPr>
        <p:txBody>
          <a:bodyPr wrap="none" anchor="ctr"/>
          <a:lstStyle/>
          <a:p>
            <a:pPr eaLnBrk="0" hangingPunct="0">
              <a:defRPr/>
            </a:pPr>
            <a:endParaRPr lang="en-US" dirty="0"/>
          </a:p>
        </p:txBody>
      </p:sp>
      <p:sp>
        <p:nvSpPr>
          <p:cNvPr id="51209" name="Text Box 9"/>
          <p:cNvSpPr txBox="1">
            <a:spLocks noChangeArrowheads="1"/>
          </p:cNvSpPr>
          <p:nvPr/>
        </p:nvSpPr>
        <p:spPr bwMode="auto">
          <a:xfrm>
            <a:off x="7467600" y="6553200"/>
            <a:ext cx="1371600" cy="254000"/>
          </a:xfrm>
          <a:prstGeom prst="rect">
            <a:avLst/>
          </a:prstGeom>
          <a:solidFill>
            <a:schemeClr val="bg1"/>
          </a:solidFill>
          <a:ln w="9525">
            <a:solidFill>
              <a:schemeClr val="tx1"/>
            </a:solidFill>
            <a:miter lim="800000"/>
            <a:headEnd/>
            <a:tailEnd/>
          </a:ln>
          <a:effectLst/>
        </p:spPr>
        <p:txBody>
          <a:bodyPr anchor="ctr" anchorCtr="1">
            <a:spAutoFit/>
          </a:bodyPr>
          <a:lstStyle/>
          <a:p>
            <a:pPr algn="ctr" eaLnBrk="0" hangingPunct="0">
              <a:defRPr/>
            </a:pPr>
            <a:r>
              <a:rPr lang="en-US" sz="1000" b="1" dirty="0">
                <a:solidFill>
                  <a:srgbClr val="FF0000"/>
                </a:solidFill>
                <a:latin typeface="Arial" charset="0"/>
              </a:rPr>
              <a:t>UNCLASSIFIED</a:t>
            </a:r>
          </a:p>
        </p:txBody>
      </p:sp>
      <p:sp>
        <p:nvSpPr>
          <p:cNvPr id="51211" name="Rectangle 11"/>
          <p:cNvSpPr>
            <a:spLocks noChangeArrowheads="1"/>
          </p:cNvSpPr>
          <p:nvPr/>
        </p:nvSpPr>
        <p:spPr bwMode="auto">
          <a:xfrm>
            <a:off x="4402138" y="6553200"/>
            <a:ext cx="342900" cy="241300"/>
          </a:xfrm>
          <a:prstGeom prst="rect">
            <a:avLst/>
          </a:prstGeom>
          <a:solidFill>
            <a:schemeClr val="bg1"/>
          </a:solidFill>
          <a:ln w="9525">
            <a:noFill/>
            <a:miter lim="800000"/>
            <a:headEnd/>
            <a:tailEnd/>
          </a:ln>
          <a:effectLst/>
        </p:spPr>
        <p:txBody>
          <a:bodyPr anchor="ctr" anchorCtr="1"/>
          <a:lstStyle/>
          <a:p>
            <a:pPr algn="ctr" eaLnBrk="0" hangingPunct="0">
              <a:defRPr/>
            </a:pPr>
            <a:fld id="{56EF2D7D-5ADB-475F-8A02-C50D250BA338}" type="slidenum">
              <a:rPr lang="en-US" sz="1200" b="1">
                <a:solidFill>
                  <a:srgbClr val="FF0000"/>
                </a:solidFill>
                <a:latin typeface="Arial" charset="0"/>
              </a:rPr>
              <a:pPr algn="ctr" eaLnBrk="0" hangingPunct="0">
                <a:defRPr/>
              </a:pPr>
              <a:t>‹#›</a:t>
            </a:fld>
            <a:endParaRPr lang="en-US" sz="1200" b="1" dirty="0">
              <a:solidFill>
                <a:srgbClr val="FF0000"/>
              </a:solidFill>
              <a:latin typeface="Arial" charset="0"/>
            </a:endParaRPr>
          </a:p>
        </p:txBody>
      </p:sp>
      <p:pic>
        <p:nvPicPr>
          <p:cNvPr id="11" name="Picture 2"/>
          <p:cNvPicPr>
            <a:picLocks noChangeAspect="1" noChangeArrowheads="1"/>
          </p:cNvPicPr>
          <p:nvPr userDrawn="1"/>
        </p:nvPicPr>
        <p:blipFill>
          <a:blip r:embed="rId14" cstate="print"/>
          <a:srcRect/>
          <a:stretch>
            <a:fillRect/>
          </a:stretch>
        </p:blipFill>
        <p:spPr bwMode="auto">
          <a:xfrm>
            <a:off x="152400" y="0"/>
            <a:ext cx="1152524" cy="1204129"/>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8"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77" r:id="rId12"/>
  </p:sldLayoutIdLst>
  <p:transition spd="med">
    <p:split orient="vert"/>
  </p:transition>
  <p:txStyles>
    <p:titleStyle>
      <a:lvl1pPr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2pPr>
      <a:lvl3pPr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3pPr>
      <a:lvl4pPr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4pPr>
      <a:lvl5pPr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5pPr>
      <a:lvl6pPr marL="457200"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6pPr>
      <a:lvl7pPr marL="914400"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7pPr>
      <a:lvl8pPr marL="1371600"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8pPr>
      <a:lvl9pPr marL="1828800" algn="l" rtl="0" eaLnBrk="0" fontAlgn="base" hangingPunct="0">
        <a:spcBef>
          <a:spcPct val="0"/>
        </a:spcBef>
        <a:spcAft>
          <a:spcPct val="0"/>
        </a:spcAft>
        <a:defRPr sz="3600" b="1">
          <a:solidFill>
            <a:schemeClr val="tx2"/>
          </a:solidFill>
          <a:effectLst>
            <a:outerShdw blurRad="38100" dist="38100" dir="2700000" algn="tl">
              <a:srgbClr val="C0C0C0"/>
            </a:outerShdw>
          </a:effectLst>
          <a:latin typeface="Times New Roman" pitchFamily="18" charset="0"/>
        </a:defRPr>
      </a:lvl9pPr>
    </p:titleStyle>
    <p:bodyStyle>
      <a:lvl1pPr marL="342900" indent="-342900" algn="l" rtl="0" eaLnBrk="0" fontAlgn="base" hangingPunct="0">
        <a:spcBef>
          <a:spcPct val="20000"/>
        </a:spcBef>
        <a:spcAft>
          <a:spcPct val="30000"/>
        </a:spcAft>
        <a:buClr>
          <a:schemeClr val="bg2"/>
        </a:buClr>
        <a:buFont typeface="Wingdings" pitchFamily="2" charset="2"/>
        <a:buChar char="§"/>
        <a:defRPr sz="3200" b="1">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30000"/>
        </a:spcAft>
        <a:buClr>
          <a:schemeClr val="bg2"/>
        </a:buClr>
        <a:buChar char="•"/>
        <a:defRPr sz="24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30000"/>
        </a:spcAft>
        <a:buClr>
          <a:schemeClr val="bg2"/>
        </a:buClr>
        <a:buChar char="•"/>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30000"/>
        </a:spcAft>
        <a:buClr>
          <a:schemeClr val="bg2"/>
        </a:buClr>
        <a:buChar char="•"/>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30000"/>
        </a:spcAft>
        <a:buClr>
          <a:schemeClr val="bg2"/>
        </a:buClr>
        <a:buChar char="•"/>
        <a:defRPr sz="2000">
          <a:solidFill>
            <a:schemeClr val="tx1"/>
          </a:solidFill>
          <a:effectLst>
            <a:outerShdw blurRad="38100" dist="38100" dir="2700000" algn="tl">
              <a:srgbClr val="C0C0C0"/>
            </a:outerShdw>
          </a:effectLst>
          <a:latin typeface="+mn-lt"/>
        </a:defRPr>
      </a:lvl5pPr>
      <a:lvl6pPr marL="2514600" indent="-228600" algn="l" rtl="0" eaLnBrk="0" fontAlgn="base" hangingPunct="0">
        <a:spcBef>
          <a:spcPct val="20000"/>
        </a:spcBef>
        <a:spcAft>
          <a:spcPct val="30000"/>
        </a:spcAft>
        <a:buClr>
          <a:schemeClr val="bg2"/>
        </a:buClr>
        <a:buChar char="•"/>
        <a:defRPr sz="2000">
          <a:solidFill>
            <a:schemeClr val="tx1"/>
          </a:solidFill>
          <a:effectLst>
            <a:outerShdw blurRad="38100" dist="38100" dir="2700000" algn="tl">
              <a:srgbClr val="C0C0C0"/>
            </a:outerShdw>
          </a:effectLst>
          <a:latin typeface="+mn-lt"/>
        </a:defRPr>
      </a:lvl6pPr>
      <a:lvl7pPr marL="2971800" indent="-228600" algn="l" rtl="0" eaLnBrk="0" fontAlgn="base" hangingPunct="0">
        <a:spcBef>
          <a:spcPct val="20000"/>
        </a:spcBef>
        <a:spcAft>
          <a:spcPct val="30000"/>
        </a:spcAft>
        <a:buClr>
          <a:schemeClr val="bg2"/>
        </a:buClr>
        <a:buChar char="•"/>
        <a:defRPr sz="2000">
          <a:solidFill>
            <a:schemeClr val="tx1"/>
          </a:solidFill>
          <a:effectLst>
            <a:outerShdw blurRad="38100" dist="38100" dir="2700000" algn="tl">
              <a:srgbClr val="C0C0C0"/>
            </a:outerShdw>
          </a:effectLst>
          <a:latin typeface="+mn-lt"/>
        </a:defRPr>
      </a:lvl7pPr>
      <a:lvl8pPr marL="3429000" indent="-228600" algn="l" rtl="0" eaLnBrk="0" fontAlgn="base" hangingPunct="0">
        <a:spcBef>
          <a:spcPct val="20000"/>
        </a:spcBef>
        <a:spcAft>
          <a:spcPct val="30000"/>
        </a:spcAft>
        <a:buClr>
          <a:schemeClr val="bg2"/>
        </a:buClr>
        <a:buChar char="•"/>
        <a:defRPr sz="2000">
          <a:solidFill>
            <a:schemeClr val="tx1"/>
          </a:solidFill>
          <a:effectLst>
            <a:outerShdw blurRad="38100" dist="38100" dir="2700000" algn="tl">
              <a:srgbClr val="C0C0C0"/>
            </a:outerShdw>
          </a:effectLst>
          <a:latin typeface="+mn-lt"/>
        </a:defRPr>
      </a:lvl8pPr>
      <a:lvl9pPr marL="3886200" indent="-228600" algn="l" rtl="0" eaLnBrk="0" fontAlgn="base" hangingPunct="0">
        <a:spcBef>
          <a:spcPct val="20000"/>
        </a:spcBef>
        <a:spcAft>
          <a:spcPct val="30000"/>
        </a:spcAft>
        <a:buClr>
          <a:schemeClr val="bg2"/>
        </a:buClr>
        <a:buChar char="•"/>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med.navy.mil/bumed/Special_Pay/Pages/default.aspx"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usn.ncr.bumedfchva.mbx.specialpays-bumed@mail.mi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usn.ncr.bumedfchva.mbx.specialpays-bumed@mail.mi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lIns="90488" tIns="44450" rIns="90488" bIns="44450"/>
          <a:lstStyle/>
          <a:p>
            <a:pPr>
              <a:defRPr/>
            </a:pPr>
            <a:r>
              <a:rPr lang="en-US" sz="2800" dirty="0" smtClean="0">
                <a:effectLst/>
                <a:latin typeface="+mn-lt"/>
              </a:rPr>
              <a:t>Medical Department Special Pays Information</a:t>
            </a:r>
            <a:endParaRPr lang="en-US" sz="2800" dirty="0">
              <a:effectLst/>
              <a:latin typeface="+mn-lt"/>
            </a:endParaRPr>
          </a:p>
        </p:txBody>
      </p:sp>
      <p:sp>
        <p:nvSpPr>
          <p:cNvPr id="4099" name="Rectangle 3"/>
          <p:cNvSpPr>
            <a:spLocks noGrp="1" noChangeArrowheads="1"/>
          </p:cNvSpPr>
          <p:nvPr>
            <p:ph type="subTitle" idx="1"/>
          </p:nvPr>
        </p:nvSpPr>
        <p:spPr>
          <a:xfrm>
            <a:off x="762000" y="4800600"/>
            <a:ext cx="7620000" cy="1524000"/>
          </a:xfrm>
        </p:spPr>
        <p:txBody>
          <a:bodyPr lIns="90488" tIns="44450" rIns="90488" bIns="44450"/>
          <a:lstStyle/>
          <a:p>
            <a:pPr marL="342900" indent="-342900">
              <a:lnSpc>
                <a:spcPct val="80000"/>
              </a:lnSpc>
              <a:defRPr/>
            </a:pPr>
            <a:endParaRPr lang="en-US" sz="1800" dirty="0">
              <a:effectLst/>
            </a:endParaRPr>
          </a:p>
          <a:p>
            <a:pPr marL="342900" indent="-342900">
              <a:lnSpc>
                <a:spcPct val="80000"/>
              </a:lnSpc>
              <a:defRPr/>
            </a:pPr>
            <a:r>
              <a:rPr lang="en-US" sz="1800" dirty="0">
                <a:effectLst/>
              </a:rPr>
              <a:t>  </a:t>
            </a:r>
            <a:r>
              <a:rPr lang="en-US" sz="1800" dirty="0" smtClean="0">
                <a:effectLst/>
              </a:rPr>
              <a:t> </a:t>
            </a:r>
            <a:endParaRPr lang="en-US" sz="1800" dirty="0">
              <a:solidFill>
                <a:schemeClr val="bg2"/>
              </a:solidFill>
              <a:effectLst/>
            </a:endParaRPr>
          </a:p>
        </p:txBody>
      </p:sp>
    </p:spTree>
  </p:cSld>
  <p:clrMapOvr>
    <a:masterClrMapping/>
  </p:clrMapOvr>
  <p:transition advTm="16586">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ADMIN INFO </a:t>
            </a:r>
            <a:r>
              <a:rPr lang="en-US" sz="2400" b="0" dirty="0">
                <a:solidFill>
                  <a:srgbClr val="FF0000"/>
                </a:solidFill>
                <a:effectLst/>
                <a:latin typeface="Arial"/>
              </a:rPr>
              <a:t>(Submission of Requests)</a:t>
            </a:r>
            <a:endParaRPr lang="en-US" sz="2400" dirty="0"/>
          </a:p>
        </p:txBody>
      </p:sp>
      <p:sp>
        <p:nvSpPr>
          <p:cNvPr id="3" name="Content Placeholder 2"/>
          <p:cNvSpPr>
            <a:spLocks noGrp="1"/>
          </p:cNvSpPr>
          <p:nvPr>
            <p:ph idx="1"/>
          </p:nvPr>
        </p:nvSpPr>
        <p:spPr>
          <a:xfrm>
            <a:off x="304800" y="1143000"/>
            <a:ext cx="8686800" cy="5486400"/>
          </a:xfrm>
        </p:spPr>
        <p:txBody>
          <a:bodyPr/>
          <a:lstStyle/>
          <a:p>
            <a:pPr>
              <a:buFont typeface="Arial" panose="020B0604020202020204" pitchFamily="34" charset="0"/>
              <a:buChar char="•"/>
            </a:pPr>
            <a:r>
              <a:rPr lang="en-US" sz="2000" dirty="0" smtClean="0">
                <a:solidFill>
                  <a:schemeClr val="bg2"/>
                </a:solidFill>
                <a:effectLst/>
              </a:rPr>
              <a:t>Submitting of Special Pays Requests -</a:t>
            </a:r>
          </a:p>
          <a:p>
            <a:pPr lvl="1">
              <a:buFont typeface="Arial" panose="020B0604020202020204" pitchFamily="34" charset="0"/>
              <a:buChar char="•"/>
            </a:pPr>
            <a:r>
              <a:rPr lang="en-US" sz="1800" b="0" dirty="0" smtClean="0">
                <a:solidFill>
                  <a:schemeClr val="bg2"/>
                </a:solidFill>
                <a:effectLst/>
              </a:rPr>
              <a:t>Templates for the requests and endorsements can be found on the BUMED Special </a:t>
            </a:r>
            <a:r>
              <a:rPr lang="en-US" sz="1800" b="0" dirty="0">
                <a:solidFill>
                  <a:schemeClr val="bg2"/>
                </a:solidFill>
                <a:effectLst/>
              </a:rPr>
              <a:t>Pays webpage </a:t>
            </a:r>
            <a:r>
              <a:rPr lang="en-US" sz="1800" b="0" dirty="0">
                <a:solidFill>
                  <a:schemeClr val="bg2"/>
                </a:solidFill>
                <a:effectLst/>
                <a:hlinkClick r:id="rId2"/>
              </a:rPr>
              <a:t>http://</a:t>
            </a:r>
            <a:r>
              <a:rPr lang="en-US" sz="1800" b="0" dirty="0" smtClean="0">
                <a:solidFill>
                  <a:schemeClr val="bg2"/>
                </a:solidFill>
                <a:effectLst/>
                <a:hlinkClick r:id="rId2"/>
              </a:rPr>
              <a:t>www.med.navy.mil/bumed/Special_Pay/Pages/default.aspx</a:t>
            </a:r>
            <a:r>
              <a:rPr lang="en-US" sz="1800" b="0" dirty="0" smtClean="0">
                <a:solidFill>
                  <a:schemeClr val="bg2"/>
                </a:solidFill>
                <a:effectLst/>
              </a:rPr>
              <a:t>.</a:t>
            </a:r>
          </a:p>
          <a:p>
            <a:pPr lvl="1">
              <a:buFont typeface="Arial" panose="020B0604020202020204" pitchFamily="34" charset="0"/>
              <a:buChar char="•"/>
            </a:pPr>
            <a:r>
              <a:rPr lang="en-US" sz="1800" b="0" dirty="0" smtClean="0">
                <a:solidFill>
                  <a:schemeClr val="bg2"/>
                </a:solidFill>
                <a:effectLst/>
              </a:rPr>
              <a:t>Click on “Special Pays Templates for Submission,” and locate the appropriate templates for the request and CO endorsement for the specific request.  NO alterations are to be made to the templates except for the portions that apply to the individual service member submitting the request.</a:t>
            </a:r>
          </a:p>
          <a:p>
            <a:pPr lvl="1">
              <a:buFont typeface="Arial" panose="020B0604020202020204" pitchFamily="34" charset="0"/>
              <a:buChar char="•"/>
            </a:pPr>
            <a:r>
              <a:rPr lang="en-US" sz="1800" b="0" dirty="0" smtClean="0">
                <a:solidFill>
                  <a:schemeClr val="bg2"/>
                </a:solidFill>
                <a:effectLst/>
              </a:rPr>
              <a:t>Member, or command, prepares the request for member signature.  The Command Admin/HRD/Special Pays verifies member’s eligibility IAW OPNAVINST 7220.17, and the annual Pay Guidance.  </a:t>
            </a:r>
          </a:p>
          <a:p>
            <a:pPr lvl="1">
              <a:buFont typeface="Arial" panose="020B0604020202020204" pitchFamily="34" charset="0"/>
              <a:buChar char="•"/>
            </a:pPr>
            <a:r>
              <a:rPr lang="en-US" sz="1800" b="0" dirty="0" smtClean="0">
                <a:solidFill>
                  <a:schemeClr val="bg2"/>
                </a:solidFill>
                <a:effectLst/>
              </a:rPr>
              <a:t>Once member has been verified to be eligible for the special pays being requested IAW the annual pay guidance, the CO endorsement is completed and signed by the CO, or Acting.  For larger commands with a Chief of Staff, the COS may sign; however, if not signing as Acting the From line must state from Chief of Staff. </a:t>
            </a:r>
            <a:r>
              <a:rPr lang="en-US" sz="1800" dirty="0">
                <a:solidFill>
                  <a:schemeClr val="bg2"/>
                </a:solidFill>
                <a:effectLst/>
              </a:rPr>
              <a:t>All special pays requests must be endorsed by the Commanding </a:t>
            </a:r>
            <a:r>
              <a:rPr lang="en-US" sz="1800" dirty="0" smtClean="0">
                <a:solidFill>
                  <a:schemeClr val="bg2"/>
                </a:solidFill>
                <a:effectLst/>
              </a:rPr>
              <a:t>Officer.  </a:t>
            </a:r>
            <a:r>
              <a:rPr lang="en-US" sz="1800" b="0" dirty="0" smtClean="0">
                <a:solidFill>
                  <a:schemeClr val="bg2"/>
                </a:solidFill>
                <a:effectLst/>
              </a:rPr>
              <a:t>BY DIRECTION IS NOT AUTHORIZED!!!</a:t>
            </a:r>
            <a:endParaRPr lang="en-US" sz="1800" b="0" dirty="0">
              <a:solidFill>
                <a:schemeClr val="bg2"/>
              </a:solidFill>
              <a:effectLst/>
            </a:endParaRPr>
          </a:p>
        </p:txBody>
      </p:sp>
    </p:spTree>
    <p:extLst>
      <p:ext uri="{BB962C8B-B14F-4D97-AF65-F5344CB8AC3E}">
        <p14:creationId xmlns:p14="http://schemas.microsoft.com/office/powerpoint/2010/main" val="1065701280"/>
      </p:ext>
    </p:extLst>
  </p:cSld>
  <p:clrMapOvr>
    <a:masterClrMapping/>
  </p:clrMapOvr>
  <p:transition spd="med">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ADMIN </a:t>
            </a:r>
            <a:r>
              <a:rPr lang="en-US" sz="2800" b="0" dirty="0" smtClean="0">
                <a:solidFill>
                  <a:srgbClr val="FF0000"/>
                </a:solidFill>
                <a:effectLst/>
                <a:latin typeface="Arial"/>
              </a:rPr>
              <a:t>INFO </a:t>
            </a:r>
            <a:r>
              <a:rPr lang="en-US" sz="2400" b="0" dirty="0" smtClean="0">
                <a:solidFill>
                  <a:srgbClr val="FF0000"/>
                </a:solidFill>
                <a:effectLst/>
                <a:latin typeface="Arial"/>
              </a:rPr>
              <a:t>(Submission of Requests cont’d)</a:t>
            </a:r>
            <a:endParaRPr lang="en-US" sz="2400" dirty="0"/>
          </a:p>
        </p:txBody>
      </p:sp>
      <p:sp>
        <p:nvSpPr>
          <p:cNvPr id="3" name="Content Placeholder 2"/>
          <p:cNvSpPr>
            <a:spLocks noGrp="1"/>
          </p:cNvSpPr>
          <p:nvPr>
            <p:ph idx="1"/>
          </p:nvPr>
        </p:nvSpPr>
        <p:spPr>
          <a:xfrm>
            <a:off x="685800" y="1219200"/>
            <a:ext cx="8226425" cy="5029200"/>
          </a:xfrm>
        </p:spPr>
        <p:txBody>
          <a:bodyPr/>
          <a:lstStyle/>
          <a:p>
            <a:pPr>
              <a:buFont typeface="Arial" panose="020B0604020202020204" pitchFamily="34" charset="0"/>
              <a:buChar char="•"/>
            </a:pPr>
            <a:r>
              <a:rPr lang="en-US" sz="1800" b="0" dirty="0">
                <a:solidFill>
                  <a:schemeClr val="bg2"/>
                </a:solidFill>
                <a:effectLst/>
              </a:rPr>
              <a:t>Once the endorsement is signed, the command should make a copy for the member, and one for the command files, and scan and email the request, endorsement, and any supporting documentation to the BUMED Special Pays, Organizational Mail Box (OMB), which is located on the BUMED Special Pays webpage.</a:t>
            </a:r>
          </a:p>
          <a:p>
            <a:pPr lvl="0">
              <a:buClr>
                <a:srgbClr val="000000"/>
              </a:buClr>
              <a:buFont typeface="Arial" pitchFamily="34" charset="0"/>
              <a:buChar char="•"/>
            </a:pPr>
            <a:r>
              <a:rPr lang="en-US" sz="1800" b="0" dirty="0">
                <a:solidFill>
                  <a:srgbClr val="000000"/>
                </a:solidFill>
                <a:effectLst/>
              </a:rPr>
              <a:t>In cases where requests are being submitted for effective dates </a:t>
            </a:r>
            <a:r>
              <a:rPr lang="en-US" sz="1800" b="0" dirty="0" smtClean="0">
                <a:solidFill>
                  <a:srgbClr val="000000"/>
                </a:solidFill>
                <a:effectLst/>
              </a:rPr>
              <a:t>near the beginning of an FY, </a:t>
            </a:r>
            <a:r>
              <a:rPr lang="en-US" sz="1800" b="0" dirty="0">
                <a:solidFill>
                  <a:srgbClr val="000000"/>
                </a:solidFill>
                <a:effectLst/>
              </a:rPr>
              <a:t>requests cannot be submitted earlier than the release date of that FY Medical Special Pays NAVADMIN.  Even if the effective date has passed.  </a:t>
            </a:r>
            <a:r>
              <a:rPr lang="en-US" sz="1800" b="0" dirty="0" smtClean="0">
                <a:solidFill>
                  <a:srgbClr val="000000"/>
                </a:solidFill>
                <a:effectLst/>
              </a:rPr>
              <a:t>The date of the request and endorsement cannot be earlier than the release date of the NAVADMIN.</a:t>
            </a:r>
          </a:p>
          <a:p>
            <a:pPr lvl="0">
              <a:buClr>
                <a:srgbClr val="000000"/>
              </a:buClr>
              <a:buFont typeface="Arial" pitchFamily="34" charset="0"/>
              <a:buChar char="•"/>
            </a:pPr>
            <a:r>
              <a:rPr lang="en-US" sz="1800" b="0" dirty="0" smtClean="0">
                <a:solidFill>
                  <a:srgbClr val="000000"/>
                </a:solidFill>
                <a:effectLst/>
              </a:rPr>
              <a:t>Also</a:t>
            </a:r>
            <a:r>
              <a:rPr lang="en-US" sz="1800" b="0" dirty="0">
                <a:solidFill>
                  <a:srgbClr val="000000"/>
                </a:solidFill>
                <a:effectLst/>
              </a:rPr>
              <a:t>, requests going back as far as the beginning of an FY cannot be submitted any later than 30 days after the release date of the NAVADMIN, or will have to be submitted as retroactive </a:t>
            </a:r>
            <a:r>
              <a:rPr lang="en-US" sz="1800" b="0" dirty="0" smtClean="0">
                <a:solidFill>
                  <a:srgbClr val="000000"/>
                </a:solidFill>
                <a:effectLst/>
              </a:rPr>
              <a:t>provided there </a:t>
            </a:r>
            <a:r>
              <a:rPr lang="en-US" sz="1800" b="0" dirty="0">
                <a:solidFill>
                  <a:srgbClr val="000000"/>
                </a:solidFill>
                <a:effectLst/>
              </a:rPr>
              <a:t>is appropriate justification</a:t>
            </a:r>
            <a:r>
              <a:rPr lang="en-US" sz="1800" b="0" dirty="0" smtClean="0">
                <a:solidFill>
                  <a:srgbClr val="000000"/>
                </a:solidFill>
                <a:effectLst/>
              </a:rPr>
              <a:t>.</a:t>
            </a:r>
          </a:p>
          <a:p>
            <a:pPr marL="0" indent="0">
              <a:buNone/>
            </a:pPr>
            <a:endParaRPr lang="en-US" sz="2000" b="0" dirty="0">
              <a:solidFill>
                <a:schemeClr val="bg2"/>
              </a:solidFill>
              <a:effectLst/>
            </a:endParaRPr>
          </a:p>
        </p:txBody>
      </p:sp>
    </p:spTree>
    <p:extLst>
      <p:ext uri="{BB962C8B-B14F-4D97-AF65-F5344CB8AC3E}">
        <p14:creationId xmlns:p14="http://schemas.microsoft.com/office/powerpoint/2010/main" val="3373422985"/>
      </p:ext>
    </p:extLst>
  </p:cSld>
  <p:clrMapOvr>
    <a:masterClrMapping/>
  </p:clrMapOvr>
  <p:transition spd="med">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17475"/>
            <a:ext cx="7696200" cy="762000"/>
          </a:xfrm>
        </p:spPr>
        <p:txBody>
          <a:bodyPr/>
          <a:lstStyle/>
          <a:p>
            <a:r>
              <a:rPr lang="en-US" sz="2800" b="0" dirty="0">
                <a:solidFill>
                  <a:srgbClr val="FF0000"/>
                </a:solidFill>
                <a:effectLst/>
                <a:latin typeface="Arial"/>
              </a:rPr>
              <a:t>ADMIN INFO </a:t>
            </a:r>
            <a:r>
              <a:rPr lang="en-US" sz="2400" b="0" dirty="0">
                <a:solidFill>
                  <a:srgbClr val="FF0000"/>
                </a:solidFill>
                <a:effectLst/>
                <a:latin typeface="Arial"/>
              </a:rPr>
              <a:t>(Submission of </a:t>
            </a:r>
            <a:r>
              <a:rPr lang="en-US" sz="2400" b="0" dirty="0" smtClean="0">
                <a:solidFill>
                  <a:srgbClr val="FF0000"/>
                </a:solidFill>
                <a:effectLst/>
                <a:latin typeface="Arial"/>
              </a:rPr>
              <a:t>Retroactive Requests)</a:t>
            </a:r>
            <a:endParaRPr lang="en-US" sz="2400" dirty="0"/>
          </a:p>
        </p:txBody>
      </p:sp>
      <p:sp>
        <p:nvSpPr>
          <p:cNvPr id="3" name="Content Placeholder 2"/>
          <p:cNvSpPr>
            <a:spLocks noGrp="1"/>
          </p:cNvSpPr>
          <p:nvPr>
            <p:ph idx="1"/>
          </p:nvPr>
        </p:nvSpPr>
        <p:spPr>
          <a:xfrm>
            <a:off x="685800" y="1143000"/>
            <a:ext cx="8305800" cy="5334000"/>
          </a:xfrm>
        </p:spPr>
        <p:txBody>
          <a:bodyPr/>
          <a:lstStyle/>
          <a:p>
            <a:pPr>
              <a:buFont typeface="Arial" panose="020B0604020202020204" pitchFamily="34" charset="0"/>
              <a:buChar char="•"/>
            </a:pPr>
            <a:r>
              <a:rPr lang="en-US" sz="2000" dirty="0" smtClean="0">
                <a:solidFill>
                  <a:schemeClr val="bg2"/>
                </a:solidFill>
                <a:effectLst/>
              </a:rPr>
              <a:t>Retroactive </a:t>
            </a:r>
            <a:r>
              <a:rPr lang="en-US" sz="2000" dirty="0">
                <a:solidFill>
                  <a:schemeClr val="bg2"/>
                </a:solidFill>
                <a:effectLst/>
              </a:rPr>
              <a:t>Requests </a:t>
            </a:r>
            <a:r>
              <a:rPr lang="en-US" sz="2000" b="0" dirty="0">
                <a:solidFill>
                  <a:schemeClr val="bg2"/>
                </a:solidFill>
                <a:effectLst/>
              </a:rPr>
              <a:t>– </a:t>
            </a:r>
            <a:r>
              <a:rPr lang="en-US" sz="1600" b="0" dirty="0" smtClean="0">
                <a:solidFill>
                  <a:schemeClr val="bg2"/>
                </a:solidFill>
                <a:effectLst/>
              </a:rPr>
              <a:t>A Retroactive request is required anytime the request and/or the CO endorsement is dated more than 30 days after the effective date.  Retroactive payment of special pays is not authorized, except in unusual circumstances where the reason for delay was unavoidable on the part of the service member.</a:t>
            </a:r>
          </a:p>
          <a:p>
            <a:pPr>
              <a:buFont typeface="Arial" panose="020B0604020202020204" pitchFamily="34" charset="0"/>
              <a:buChar char="•"/>
            </a:pPr>
            <a:r>
              <a:rPr lang="en-US" sz="1600" b="0" dirty="0" smtClean="0">
                <a:solidFill>
                  <a:schemeClr val="bg2"/>
                </a:solidFill>
                <a:effectLst/>
              </a:rPr>
              <a:t>As a result requests for retroactive special pays are to be rare in nature, which requires justification in the CO endorsement to explain in detail and be specific as to why the service member was unable to submit the request, from the time first authorized, until the actual date the request is submitted.</a:t>
            </a:r>
          </a:p>
          <a:p>
            <a:pPr>
              <a:buFont typeface="Arial" panose="020B0604020202020204" pitchFamily="34" charset="0"/>
              <a:buChar char="•"/>
            </a:pPr>
            <a:r>
              <a:rPr lang="en-US" sz="1600" b="0" dirty="0" smtClean="0">
                <a:solidFill>
                  <a:schemeClr val="bg2"/>
                </a:solidFill>
                <a:effectLst/>
              </a:rPr>
              <a:t>Requests </a:t>
            </a:r>
            <a:r>
              <a:rPr lang="en-US" sz="1600" b="0" dirty="0">
                <a:solidFill>
                  <a:schemeClr val="bg2"/>
                </a:solidFill>
                <a:effectLst/>
              </a:rPr>
              <a:t>are submitted IAW OPNAVINST 7220.17 regarding requirements for submitting a retroactive request.  Requests can be submitted no earlier than 60 days prior to, and no later than 30 days after, the effective date requested by the service </a:t>
            </a:r>
            <a:r>
              <a:rPr lang="en-US" sz="1600" b="0" dirty="0" smtClean="0">
                <a:solidFill>
                  <a:schemeClr val="bg2"/>
                </a:solidFill>
                <a:effectLst/>
              </a:rPr>
              <a:t>member.  </a:t>
            </a:r>
          </a:p>
          <a:p>
            <a:pPr>
              <a:buFont typeface="Arial" panose="020B0604020202020204" pitchFamily="34" charset="0"/>
              <a:buChar char="•"/>
            </a:pPr>
            <a:r>
              <a:rPr lang="en-US" sz="1600" b="0" dirty="0" smtClean="0">
                <a:solidFill>
                  <a:schemeClr val="bg2"/>
                </a:solidFill>
                <a:effectLst/>
              </a:rPr>
              <a:t>The </a:t>
            </a:r>
            <a:r>
              <a:rPr lang="en-US" sz="1600" b="0" dirty="0">
                <a:solidFill>
                  <a:schemeClr val="bg2"/>
                </a:solidFill>
                <a:effectLst/>
              </a:rPr>
              <a:t>command endorsement must provide a detailed, and specific explanation that is “clearly justifiable” on why the member was unable to submit the request on time.  The justification is not explaining why the member DID NOT submit the request on time, but why the member COULD NOT submit the request on time. </a:t>
            </a:r>
            <a:endParaRPr lang="en-US" sz="1600" b="0" dirty="0" smtClean="0">
              <a:solidFill>
                <a:schemeClr val="bg2"/>
              </a:solidFill>
              <a:effectLst/>
            </a:endParaRPr>
          </a:p>
          <a:p>
            <a:pPr marL="0" indent="0">
              <a:buNone/>
            </a:pPr>
            <a:endParaRPr lang="en-US" sz="1800" b="0" dirty="0">
              <a:solidFill>
                <a:schemeClr val="bg2"/>
              </a:solidFill>
              <a:effectLst/>
            </a:endParaRPr>
          </a:p>
        </p:txBody>
      </p:sp>
    </p:spTree>
    <p:extLst>
      <p:ext uri="{BB962C8B-B14F-4D97-AF65-F5344CB8AC3E}">
        <p14:creationId xmlns:p14="http://schemas.microsoft.com/office/powerpoint/2010/main" val="3869142983"/>
      </p:ext>
    </p:extLst>
  </p:cSld>
  <p:clrMapOvr>
    <a:masterClrMapping/>
  </p:clrMapOvr>
  <p:transition spd="med">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ADMIN INFO </a:t>
            </a:r>
            <a:r>
              <a:rPr lang="en-US" sz="2400" b="0" dirty="0">
                <a:solidFill>
                  <a:srgbClr val="FF0000"/>
                </a:solidFill>
                <a:effectLst/>
                <a:latin typeface="Arial"/>
              </a:rPr>
              <a:t>(Submission of Retroactive </a:t>
            </a:r>
            <a:r>
              <a:rPr lang="en-US" sz="2400" b="0" dirty="0" smtClean="0">
                <a:solidFill>
                  <a:srgbClr val="FF0000"/>
                </a:solidFill>
                <a:effectLst/>
                <a:latin typeface="Arial"/>
              </a:rPr>
              <a:t>Requests cont’d)</a:t>
            </a:r>
            <a:endParaRPr lang="en-US" dirty="0"/>
          </a:p>
        </p:txBody>
      </p:sp>
      <p:sp>
        <p:nvSpPr>
          <p:cNvPr id="3" name="Content Placeholder 2"/>
          <p:cNvSpPr>
            <a:spLocks noGrp="1"/>
          </p:cNvSpPr>
          <p:nvPr>
            <p:ph idx="1"/>
          </p:nvPr>
        </p:nvSpPr>
        <p:spPr>
          <a:xfrm>
            <a:off x="381000" y="902802"/>
            <a:ext cx="8382000" cy="5497998"/>
          </a:xfrm>
        </p:spPr>
        <p:txBody>
          <a:bodyPr/>
          <a:lstStyle/>
          <a:p>
            <a:pPr>
              <a:buFont typeface="Arial" panose="020B0604020202020204" pitchFamily="34" charset="0"/>
              <a:buChar char="•"/>
            </a:pPr>
            <a:r>
              <a:rPr lang="en-US" sz="2000" dirty="0">
                <a:solidFill>
                  <a:srgbClr val="000000"/>
                </a:solidFill>
                <a:effectLst/>
              </a:rPr>
              <a:t>Justification for Retroactive Request </a:t>
            </a:r>
            <a:r>
              <a:rPr lang="en-US" sz="3600" dirty="0">
                <a:solidFill>
                  <a:srgbClr val="000000"/>
                </a:solidFill>
                <a:effectLst/>
              </a:rPr>
              <a:t>-   </a:t>
            </a:r>
            <a:endParaRPr lang="en-US" sz="3600" dirty="0" smtClean="0">
              <a:solidFill>
                <a:srgbClr val="000000"/>
              </a:solidFill>
              <a:effectLst/>
            </a:endParaRPr>
          </a:p>
          <a:p>
            <a:pPr>
              <a:buFont typeface="Arial" panose="020B0604020202020204" pitchFamily="34" charset="0"/>
              <a:buChar char="•"/>
            </a:pPr>
            <a:r>
              <a:rPr lang="en-US" sz="1600" b="0" dirty="0" smtClean="0">
                <a:solidFill>
                  <a:srgbClr val="000000"/>
                </a:solidFill>
                <a:effectLst/>
              </a:rPr>
              <a:t>The </a:t>
            </a:r>
            <a:r>
              <a:rPr lang="en-US" sz="1600" b="0" dirty="0">
                <a:solidFill>
                  <a:srgbClr val="000000"/>
                </a:solidFill>
                <a:effectLst/>
              </a:rPr>
              <a:t>justification must provide clear evidence that the delay was in no part the fault </a:t>
            </a:r>
            <a:r>
              <a:rPr lang="en-US" sz="1600" b="0" dirty="0" smtClean="0">
                <a:solidFill>
                  <a:srgbClr val="000000"/>
                </a:solidFill>
                <a:effectLst/>
              </a:rPr>
              <a:t>of, due to any decision, or failure to act, on the part of </a:t>
            </a:r>
            <a:r>
              <a:rPr lang="en-US" sz="1600" b="0" dirty="0">
                <a:solidFill>
                  <a:srgbClr val="000000"/>
                </a:solidFill>
                <a:effectLst/>
              </a:rPr>
              <a:t>the member. </a:t>
            </a:r>
            <a:r>
              <a:rPr lang="en-US" sz="1600" b="0" dirty="0" smtClean="0">
                <a:solidFill>
                  <a:srgbClr val="000000"/>
                </a:solidFill>
                <a:effectLst/>
              </a:rPr>
              <a:t>Examples of what are NOT considered justification includes, but is not limited to, things such as member </a:t>
            </a:r>
            <a:r>
              <a:rPr lang="en-US" sz="1600" b="0" dirty="0">
                <a:solidFill>
                  <a:srgbClr val="000000"/>
                </a:solidFill>
                <a:effectLst/>
              </a:rPr>
              <a:t>did not know, member forgot, member was unsure, member misunderstood, member recently </a:t>
            </a:r>
            <a:r>
              <a:rPr lang="en-US" sz="1600" b="0" dirty="0" smtClean="0">
                <a:solidFill>
                  <a:srgbClr val="000000"/>
                </a:solidFill>
                <a:effectLst/>
              </a:rPr>
              <a:t>decided to stay in, member did not submit as intent was not to remain on active duty, </a:t>
            </a:r>
            <a:r>
              <a:rPr lang="en-US" sz="1600" b="0" dirty="0">
                <a:solidFill>
                  <a:srgbClr val="000000"/>
                </a:solidFill>
                <a:effectLst/>
              </a:rPr>
              <a:t>or admin </a:t>
            </a:r>
            <a:r>
              <a:rPr lang="en-US" sz="1600" b="0" dirty="0" smtClean="0">
                <a:solidFill>
                  <a:srgbClr val="000000"/>
                </a:solidFill>
                <a:effectLst/>
              </a:rPr>
              <a:t>error.  </a:t>
            </a:r>
            <a:endParaRPr lang="en-US" sz="1600" b="0" dirty="0">
              <a:solidFill>
                <a:srgbClr val="000000"/>
              </a:solidFill>
              <a:effectLst/>
            </a:endParaRPr>
          </a:p>
          <a:p>
            <a:pPr>
              <a:buFont typeface="Arial" panose="020B0604020202020204" pitchFamily="34" charset="0"/>
              <a:buChar char="•"/>
            </a:pPr>
            <a:r>
              <a:rPr lang="en-US" sz="1600" b="0" dirty="0" smtClean="0">
                <a:solidFill>
                  <a:srgbClr val="000000"/>
                </a:solidFill>
                <a:effectLst/>
              </a:rPr>
              <a:t>The justification must also be explained in detail and be specific. Admin error can only be used when the justification clearly explains how the admin error was not on the part of the member.  For example, the member contacted the command coordinator on time, but the coordinator failed to properly process the request on time, is an example of admin error that would be sufficient, but would need to be explained in similar manner. </a:t>
            </a:r>
          </a:p>
          <a:p>
            <a:pPr>
              <a:buFont typeface="Arial" panose="020B0604020202020204" pitchFamily="34" charset="0"/>
              <a:buChar char="•"/>
            </a:pPr>
            <a:r>
              <a:rPr lang="en-US" sz="1600" b="0" dirty="0" smtClean="0">
                <a:solidFill>
                  <a:srgbClr val="000000"/>
                </a:solidFill>
                <a:effectLst/>
              </a:rPr>
              <a:t>Other examples of justification would be member was misinformed by the command coordinator, member was deployed and unable to communicate with command, or member had to wait for notification from the board of certification status to submit for BCP etc.  </a:t>
            </a:r>
            <a:endParaRPr lang="en-US" sz="1600" dirty="0"/>
          </a:p>
        </p:txBody>
      </p:sp>
    </p:spTree>
    <p:extLst>
      <p:ext uri="{BB962C8B-B14F-4D97-AF65-F5344CB8AC3E}">
        <p14:creationId xmlns:p14="http://schemas.microsoft.com/office/powerpoint/2010/main" val="2527104266"/>
      </p:ext>
    </p:extLst>
  </p:cSld>
  <p:clrMapOvr>
    <a:masterClrMapping/>
  </p:clrMapOvr>
  <p:transition spd="med">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ADMIN INFO </a:t>
            </a:r>
            <a:r>
              <a:rPr lang="en-US" sz="2400" b="0" dirty="0">
                <a:solidFill>
                  <a:srgbClr val="FF0000"/>
                </a:solidFill>
                <a:effectLst/>
                <a:latin typeface="Arial"/>
              </a:rPr>
              <a:t>(Submission of Retroactive Requests cont’d)</a:t>
            </a:r>
            <a:endParaRPr lang="en-US" dirty="0"/>
          </a:p>
        </p:txBody>
      </p:sp>
      <p:sp>
        <p:nvSpPr>
          <p:cNvPr id="3" name="Content Placeholder 2"/>
          <p:cNvSpPr>
            <a:spLocks noGrp="1"/>
          </p:cNvSpPr>
          <p:nvPr>
            <p:ph idx="1"/>
          </p:nvPr>
        </p:nvSpPr>
        <p:spPr>
          <a:xfrm>
            <a:off x="390266" y="1219200"/>
            <a:ext cx="8537575" cy="5105400"/>
          </a:xfrm>
        </p:spPr>
        <p:txBody>
          <a:bodyPr/>
          <a:lstStyle/>
          <a:p>
            <a:pPr lvl="0">
              <a:buClr>
                <a:srgbClr val="000000"/>
              </a:buClr>
              <a:buFont typeface="Arial" panose="020B0604020202020204" pitchFamily="34" charset="0"/>
              <a:buChar char="•"/>
            </a:pPr>
            <a:r>
              <a:rPr lang="en-US" sz="1600" b="0" dirty="0" smtClean="0">
                <a:solidFill>
                  <a:srgbClr val="000000"/>
                </a:solidFill>
                <a:effectLst/>
              </a:rPr>
              <a:t>If the justification is due to something that occurred at a previous command, then the current command will need in writing, a statement from the previous command stating, what occurred.  A command cannot state what did, or did not occur, at a previous command without documentation from that command stating such.  </a:t>
            </a:r>
          </a:p>
          <a:p>
            <a:pPr lvl="0">
              <a:buClr>
                <a:srgbClr val="000000"/>
              </a:buClr>
              <a:buFont typeface="Arial" panose="020B0604020202020204" pitchFamily="34" charset="0"/>
              <a:buChar char="•"/>
            </a:pPr>
            <a:r>
              <a:rPr lang="en-US" sz="1600" b="0" dirty="0" smtClean="0">
                <a:solidFill>
                  <a:srgbClr val="000000"/>
                </a:solidFill>
                <a:effectLst/>
              </a:rPr>
              <a:t>Command Admin/HRD/Special </a:t>
            </a:r>
            <a:r>
              <a:rPr lang="en-US" sz="1600" b="0" dirty="0">
                <a:solidFill>
                  <a:srgbClr val="000000"/>
                </a:solidFill>
                <a:effectLst/>
              </a:rPr>
              <a:t>Pays </a:t>
            </a:r>
            <a:r>
              <a:rPr lang="en-US" sz="1600" b="0" dirty="0" smtClean="0">
                <a:solidFill>
                  <a:srgbClr val="000000"/>
                </a:solidFill>
                <a:effectLst/>
              </a:rPr>
              <a:t>should be </a:t>
            </a:r>
            <a:r>
              <a:rPr lang="en-US" sz="1600" b="0" dirty="0">
                <a:solidFill>
                  <a:srgbClr val="000000"/>
                </a:solidFill>
                <a:effectLst/>
              </a:rPr>
              <a:t>advising members when they report to the command on submission policies of the command, </a:t>
            </a:r>
            <a:r>
              <a:rPr lang="en-US" sz="1600" b="0" dirty="0" smtClean="0">
                <a:solidFill>
                  <a:srgbClr val="000000"/>
                </a:solidFill>
                <a:effectLst/>
              </a:rPr>
              <a:t>and checking the member’s MMPA record to see if member is receiving correct special pays.</a:t>
            </a:r>
          </a:p>
          <a:p>
            <a:pPr lvl="0">
              <a:buClr>
                <a:srgbClr val="000000"/>
              </a:buClr>
              <a:buFont typeface="Arial" panose="020B0604020202020204" pitchFamily="34" charset="0"/>
              <a:buChar char="•"/>
            </a:pPr>
            <a:r>
              <a:rPr lang="en-US" sz="1600" b="0" dirty="0" smtClean="0">
                <a:solidFill>
                  <a:srgbClr val="000000"/>
                </a:solidFill>
                <a:effectLst/>
              </a:rPr>
              <a:t>If member is not receiving the correct special pays then contact BUMED Special Pays.</a:t>
            </a:r>
          </a:p>
          <a:p>
            <a:pPr lvl="0">
              <a:buClr>
                <a:srgbClr val="000000"/>
              </a:buClr>
              <a:buFont typeface="Arial" panose="020B0604020202020204" pitchFamily="34" charset="0"/>
              <a:buChar char="•"/>
            </a:pPr>
            <a:r>
              <a:rPr lang="en-US" sz="1600" b="0" dirty="0" smtClean="0">
                <a:solidFill>
                  <a:srgbClr val="000000"/>
                </a:solidFill>
                <a:effectLst/>
              </a:rPr>
              <a:t>If everyone reporting to the command receives the brief on how to submit for special pays while assigned to the command, and the command HRD/Admin/Special Pays is sending out periodic information informing members of the command when to submit, and updates of the Pay Guidance etc., there </a:t>
            </a:r>
            <a:r>
              <a:rPr lang="en-US" sz="1600" b="0" dirty="0">
                <a:solidFill>
                  <a:srgbClr val="000000"/>
                </a:solidFill>
                <a:effectLst/>
              </a:rPr>
              <a:t>should be no reasons for retroactive requests as a result of the member not knowing.</a:t>
            </a:r>
            <a:endParaRPr lang="en-US" sz="1600" b="0" dirty="0">
              <a:solidFill>
                <a:srgbClr val="000099"/>
              </a:solidFill>
              <a:effectLst/>
            </a:endParaRPr>
          </a:p>
          <a:p>
            <a:pPr marL="0" indent="0">
              <a:buNone/>
            </a:pPr>
            <a:endParaRPr lang="en-US" dirty="0"/>
          </a:p>
        </p:txBody>
      </p:sp>
    </p:spTree>
    <p:extLst>
      <p:ext uri="{BB962C8B-B14F-4D97-AF65-F5344CB8AC3E}">
        <p14:creationId xmlns:p14="http://schemas.microsoft.com/office/powerpoint/2010/main" val="2425286200"/>
      </p:ext>
    </p:extLst>
  </p:cSld>
  <p:clrMapOvr>
    <a:masterClrMapping/>
  </p:clrMapOvr>
  <p:transition spd="med">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effectLst/>
                <a:latin typeface="+mn-lt"/>
              </a:rPr>
              <a:t>Types of Special Pays</a:t>
            </a:r>
            <a:endParaRPr lang="en-US" sz="2800" b="0" dirty="0">
              <a:effectLst/>
              <a:latin typeface="+mn-lt"/>
            </a:endParaRPr>
          </a:p>
        </p:txBody>
      </p:sp>
      <p:sp>
        <p:nvSpPr>
          <p:cNvPr id="3" name="Content Placeholder 2"/>
          <p:cNvSpPr>
            <a:spLocks noGrp="1"/>
          </p:cNvSpPr>
          <p:nvPr>
            <p:ph idx="1"/>
          </p:nvPr>
        </p:nvSpPr>
        <p:spPr>
          <a:xfrm>
            <a:off x="609600" y="1295400"/>
            <a:ext cx="8150225" cy="5105400"/>
          </a:xfrm>
        </p:spPr>
        <p:txBody>
          <a:bodyPr/>
          <a:lstStyle/>
          <a:p>
            <a:pPr marL="346075" indent="-346075">
              <a:buFont typeface="Arial" pitchFamily="34" charset="0"/>
              <a:buChar char="•"/>
            </a:pPr>
            <a:r>
              <a:rPr lang="en-US" sz="2000" b="0" dirty="0" smtClean="0">
                <a:solidFill>
                  <a:schemeClr val="bg2"/>
                </a:solidFill>
                <a:effectLst/>
              </a:rPr>
              <a:t>Consolidated Special Pays are governed under Title 37, Chapter 5, Section 335, which consists of three types of pay, an officer may be eligible for, and each is a separate pay, so a member may be eligible to receive all three at one time if the service member meets the eligibility requirements for all three, and the service member’s specialty is eligible for all three.</a:t>
            </a:r>
          </a:p>
          <a:p>
            <a:pPr marL="741363" lvl="2" indent="-341313">
              <a:buClr>
                <a:srgbClr val="000000"/>
              </a:buClr>
              <a:buFont typeface="Arial" pitchFamily="34" charset="0"/>
              <a:buChar char="•"/>
            </a:pPr>
            <a:r>
              <a:rPr lang="en-US" sz="2000" b="1" dirty="0" smtClean="0">
                <a:solidFill>
                  <a:schemeClr val="bg2"/>
                </a:solidFill>
                <a:effectLst/>
              </a:rPr>
              <a:t>Incentive Pay (IP) - </a:t>
            </a:r>
            <a:r>
              <a:rPr lang="en-US" sz="1800" dirty="0" smtClean="0">
                <a:solidFill>
                  <a:srgbClr val="000000"/>
                </a:solidFill>
                <a:effectLst/>
              </a:rPr>
              <a:t>Member </a:t>
            </a:r>
            <a:r>
              <a:rPr lang="en-US" sz="1800" dirty="0">
                <a:solidFill>
                  <a:srgbClr val="000000"/>
                </a:solidFill>
                <a:effectLst/>
              </a:rPr>
              <a:t>signs contract for minimum period of one year, and must serve the initial one year</a:t>
            </a:r>
            <a:r>
              <a:rPr lang="en-US" sz="1800" dirty="0" smtClean="0">
                <a:solidFill>
                  <a:srgbClr val="000000"/>
                </a:solidFill>
                <a:effectLst/>
              </a:rPr>
              <a:t>.  After the first year is completed member does not have to submit a new request, and the IP will continue to be paid at the rate in the agreement.</a:t>
            </a:r>
          </a:p>
          <a:p>
            <a:pPr marL="741363" lvl="2" indent="-341313">
              <a:buClr>
                <a:srgbClr val="000000"/>
              </a:buClr>
              <a:buFont typeface="Arial" pitchFamily="34" charset="0"/>
              <a:buChar char="•"/>
            </a:pPr>
            <a:r>
              <a:rPr lang="en-US" sz="2000" b="1" dirty="0">
                <a:solidFill>
                  <a:srgbClr val="000000"/>
                </a:solidFill>
                <a:effectLst/>
              </a:rPr>
              <a:t>Retention Bonus (RB) - </a:t>
            </a:r>
            <a:r>
              <a:rPr lang="en-US" sz="1800" dirty="0">
                <a:solidFill>
                  <a:srgbClr val="000000"/>
                </a:solidFill>
                <a:effectLst/>
              </a:rPr>
              <a:t>Member signs multiple year contract, as authorized in the FY Pay Guidance to serve on active duty for period of obligation outlined in the RB agreement. For the duration of the agreement member will be paid RB, and IP if authorized, rate in the RB agreement.</a:t>
            </a:r>
          </a:p>
          <a:p>
            <a:pPr marL="400050" lvl="2" indent="0">
              <a:buClr>
                <a:srgbClr val="000000"/>
              </a:buClr>
              <a:buNone/>
            </a:pPr>
            <a:endParaRPr lang="en-US" sz="1800" dirty="0" smtClean="0">
              <a:solidFill>
                <a:srgbClr val="000000"/>
              </a:solidFill>
              <a:effectLst/>
            </a:endParaRPr>
          </a:p>
        </p:txBody>
      </p:sp>
    </p:spTree>
  </p:cSld>
  <p:clrMapOvr>
    <a:masterClrMapping/>
  </p:clrMapOvr>
  <p:transition spd="med">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Types of Special </a:t>
            </a:r>
            <a:r>
              <a:rPr lang="en-US" sz="2800" b="0" dirty="0" smtClean="0">
                <a:solidFill>
                  <a:srgbClr val="FF0000"/>
                </a:solidFill>
                <a:effectLst/>
                <a:latin typeface="Arial"/>
              </a:rPr>
              <a:t>Pays (Cont’d)</a:t>
            </a:r>
            <a:endParaRPr lang="en-US" dirty="0"/>
          </a:p>
        </p:txBody>
      </p:sp>
      <p:sp>
        <p:nvSpPr>
          <p:cNvPr id="3" name="Content Placeholder 2"/>
          <p:cNvSpPr>
            <a:spLocks noGrp="1"/>
          </p:cNvSpPr>
          <p:nvPr>
            <p:ph idx="1"/>
          </p:nvPr>
        </p:nvSpPr>
        <p:spPr>
          <a:xfrm>
            <a:off x="242596" y="1143000"/>
            <a:ext cx="8686800" cy="5334000"/>
          </a:xfrm>
        </p:spPr>
        <p:txBody>
          <a:bodyPr/>
          <a:lstStyle/>
          <a:p>
            <a:pPr marL="801688" lvl="2" indent="-344488">
              <a:buClr>
                <a:srgbClr val="000000"/>
              </a:buClr>
              <a:buFont typeface="Arial" pitchFamily="34" charset="0"/>
              <a:buChar char="•"/>
            </a:pPr>
            <a:r>
              <a:rPr lang="en-US" sz="2000" b="1" dirty="0" smtClean="0">
                <a:solidFill>
                  <a:srgbClr val="000000"/>
                </a:solidFill>
                <a:effectLst/>
              </a:rPr>
              <a:t>Board </a:t>
            </a:r>
            <a:r>
              <a:rPr lang="en-US" sz="2000" b="1" dirty="0">
                <a:solidFill>
                  <a:srgbClr val="000000"/>
                </a:solidFill>
                <a:effectLst/>
              </a:rPr>
              <a:t>Certification Pay (BCP) </a:t>
            </a:r>
            <a:r>
              <a:rPr lang="en-US" b="1" dirty="0">
                <a:solidFill>
                  <a:srgbClr val="000000"/>
                </a:solidFill>
                <a:effectLst/>
              </a:rPr>
              <a:t>- </a:t>
            </a:r>
            <a:r>
              <a:rPr lang="en-US" sz="1800" dirty="0">
                <a:solidFill>
                  <a:srgbClr val="000000"/>
                </a:solidFill>
                <a:effectLst/>
              </a:rPr>
              <a:t>Member </a:t>
            </a:r>
            <a:r>
              <a:rPr lang="en-US" sz="1800" dirty="0" smtClean="0">
                <a:solidFill>
                  <a:srgbClr val="000000"/>
                </a:solidFill>
                <a:effectLst/>
              </a:rPr>
              <a:t>submits request/agreement agreeing to obligate for </a:t>
            </a:r>
            <a:r>
              <a:rPr lang="en-US" sz="1800" dirty="0">
                <a:solidFill>
                  <a:srgbClr val="000000"/>
                </a:solidFill>
                <a:effectLst/>
              </a:rPr>
              <a:t>minimum </a:t>
            </a:r>
            <a:r>
              <a:rPr lang="en-US" sz="1800" dirty="0" smtClean="0">
                <a:solidFill>
                  <a:srgbClr val="000000"/>
                </a:solidFill>
                <a:effectLst/>
              </a:rPr>
              <a:t>period </a:t>
            </a:r>
            <a:r>
              <a:rPr lang="en-US" sz="1800" dirty="0">
                <a:solidFill>
                  <a:srgbClr val="000000"/>
                </a:solidFill>
                <a:effectLst/>
              </a:rPr>
              <a:t>of one year, and must serve the initial one year</a:t>
            </a:r>
            <a:r>
              <a:rPr lang="en-US" sz="1800" dirty="0" smtClean="0">
                <a:solidFill>
                  <a:srgbClr val="000000"/>
                </a:solidFill>
                <a:effectLst/>
              </a:rPr>
              <a:t>.</a:t>
            </a:r>
          </a:p>
          <a:p>
            <a:pPr marL="1147763" lvl="4" indent="-346075">
              <a:buClr>
                <a:srgbClr val="000000"/>
              </a:buClr>
              <a:buFont typeface="Arial" pitchFamily="34" charset="0"/>
              <a:buChar char="•"/>
              <a:tabLst>
                <a:tab pos="344488" algn="l"/>
              </a:tabLst>
            </a:pPr>
            <a:r>
              <a:rPr lang="en-US" sz="1800" dirty="0" smtClean="0">
                <a:solidFill>
                  <a:srgbClr val="000000"/>
                </a:solidFill>
                <a:effectLst/>
              </a:rPr>
              <a:t>The BCP is the same as the IP with regards to after the one year the pay will continue to be paid.</a:t>
            </a:r>
            <a:endParaRPr lang="en-US" sz="1800" dirty="0">
              <a:solidFill>
                <a:srgbClr val="000000"/>
              </a:solidFill>
              <a:effectLst/>
            </a:endParaRPr>
          </a:p>
          <a:p>
            <a:pPr marL="801688" lvl="0" indent="-344488">
              <a:buClr>
                <a:srgbClr val="000000"/>
              </a:buClr>
              <a:buFont typeface="Arial" panose="020B0604020202020204" pitchFamily="34" charset="0"/>
              <a:buChar char="•"/>
            </a:pPr>
            <a:r>
              <a:rPr lang="en-US" sz="2000" b="0" dirty="0">
                <a:solidFill>
                  <a:srgbClr val="000000"/>
                </a:solidFill>
                <a:effectLst/>
              </a:rPr>
              <a:t>Specific information for each pay will be explained in the following slides; however, the Annual Pay Guidance must be used in determining eligibility </a:t>
            </a:r>
            <a:r>
              <a:rPr lang="en-US" sz="2000" b="0" dirty="0" smtClean="0">
                <a:solidFill>
                  <a:srgbClr val="000000"/>
                </a:solidFill>
                <a:effectLst/>
              </a:rPr>
              <a:t>requirements, rates etc. for the particular year the agreement is effective.</a:t>
            </a:r>
            <a:endParaRPr lang="en-US" sz="2000" b="0" dirty="0">
              <a:solidFill>
                <a:srgbClr val="000000"/>
              </a:solidFill>
              <a:effectLst/>
            </a:endParaRPr>
          </a:p>
          <a:p>
            <a:pPr marL="0" indent="0"/>
            <a:endParaRPr lang="en-US" dirty="0"/>
          </a:p>
        </p:txBody>
      </p:sp>
    </p:spTree>
    <p:extLst>
      <p:ext uri="{BB962C8B-B14F-4D97-AF65-F5344CB8AC3E}">
        <p14:creationId xmlns:p14="http://schemas.microsoft.com/office/powerpoint/2010/main" val="426256349"/>
      </p:ext>
    </p:extLst>
  </p:cSld>
  <p:clrMapOvr>
    <a:masterClrMapping/>
  </p:clrMapOvr>
  <p:transition spd="med">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defRPr/>
            </a:pPr>
            <a:r>
              <a:rPr lang="en-US" sz="2800" b="0" dirty="0" smtClean="0">
                <a:effectLst/>
                <a:latin typeface="+mn-lt"/>
              </a:rPr>
              <a:t>INCENTIVE PAY (IP)</a:t>
            </a:r>
            <a:endParaRPr lang="en-US" sz="2800" b="0" dirty="0">
              <a:effectLst/>
              <a:latin typeface="+mn-lt"/>
            </a:endParaRPr>
          </a:p>
        </p:txBody>
      </p:sp>
      <p:sp>
        <p:nvSpPr>
          <p:cNvPr id="64515" name="Rectangle 3"/>
          <p:cNvSpPr>
            <a:spLocks noGrp="1" noChangeArrowheads="1"/>
          </p:cNvSpPr>
          <p:nvPr>
            <p:ph type="body" idx="1"/>
          </p:nvPr>
        </p:nvSpPr>
        <p:spPr>
          <a:xfrm>
            <a:off x="228600" y="1371600"/>
            <a:ext cx="8686800" cy="4038600"/>
          </a:xfrm>
        </p:spPr>
        <p:txBody>
          <a:bodyPr/>
          <a:lstStyle/>
          <a:p>
            <a:pPr marL="968375" lvl="3" indent="-400050">
              <a:lnSpc>
                <a:spcPct val="80000"/>
              </a:lnSpc>
              <a:buNone/>
              <a:defRPr/>
            </a:pPr>
            <a:endParaRPr lang="en-US" sz="1600" dirty="0">
              <a:solidFill>
                <a:schemeClr val="bg2"/>
              </a:solidFill>
              <a:effectLst/>
            </a:endParaRPr>
          </a:p>
          <a:p>
            <a:pPr>
              <a:lnSpc>
                <a:spcPct val="80000"/>
              </a:lnSpc>
              <a:buNone/>
              <a:defRPr/>
            </a:pPr>
            <a:endParaRPr lang="en-US" sz="2400" dirty="0">
              <a:effectLst/>
            </a:endParaRPr>
          </a:p>
        </p:txBody>
      </p:sp>
      <p:sp>
        <p:nvSpPr>
          <p:cNvPr id="2" name="Rectangle 1"/>
          <p:cNvSpPr/>
          <p:nvPr/>
        </p:nvSpPr>
        <p:spPr>
          <a:xfrm>
            <a:off x="609600" y="1066800"/>
            <a:ext cx="8305800" cy="4893647"/>
          </a:xfrm>
          <a:prstGeom prst="rect">
            <a:avLst/>
          </a:prstGeom>
        </p:spPr>
        <p:txBody>
          <a:bodyPr wrap="square">
            <a:spAutoFit/>
          </a:bodyPr>
          <a:lstStyle/>
          <a:p>
            <a:pPr marL="346075" indent="-346075">
              <a:buFont typeface="Arial" pitchFamily="34" charset="0"/>
              <a:buChar char="•"/>
            </a:pPr>
            <a:r>
              <a:rPr lang="en-US" sz="2000" b="1" dirty="0" smtClean="0">
                <a:solidFill>
                  <a:schemeClr val="bg2"/>
                </a:solidFill>
                <a:latin typeface="+mn-lt"/>
              </a:rPr>
              <a:t>Incentive </a:t>
            </a:r>
            <a:r>
              <a:rPr lang="en-US" sz="2000" b="1" dirty="0">
                <a:solidFill>
                  <a:schemeClr val="bg2"/>
                </a:solidFill>
                <a:latin typeface="+mn-lt"/>
              </a:rPr>
              <a:t>Pay (</a:t>
            </a:r>
            <a:r>
              <a:rPr lang="en-US" sz="2000" b="1" dirty="0" smtClean="0">
                <a:solidFill>
                  <a:schemeClr val="bg2"/>
                </a:solidFill>
                <a:latin typeface="+mn-lt"/>
              </a:rPr>
              <a:t>IP) General Rules:</a:t>
            </a:r>
          </a:p>
          <a:p>
            <a:endParaRPr lang="en-US" sz="2000" dirty="0">
              <a:solidFill>
                <a:schemeClr val="bg2"/>
              </a:solidFill>
              <a:latin typeface="+mn-lt"/>
            </a:endParaRPr>
          </a:p>
          <a:p>
            <a:pPr marL="746125" lvl="1" indent="-346075">
              <a:buFont typeface="Arial" pitchFamily="34" charset="0"/>
              <a:buChar char="•"/>
            </a:pPr>
            <a:r>
              <a:rPr lang="en-US" sz="1600" dirty="0">
                <a:solidFill>
                  <a:schemeClr val="bg2"/>
                </a:solidFill>
                <a:latin typeface="+mn-lt"/>
              </a:rPr>
              <a:t>Incentive Pay (IP) – Member </a:t>
            </a:r>
            <a:r>
              <a:rPr lang="en-US" sz="1600" dirty="0" smtClean="0">
                <a:solidFill>
                  <a:schemeClr val="bg2"/>
                </a:solidFill>
                <a:latin typeface="+mn-lt"/>
              </a:rPr>
              <a:t>submits request/agreement, with CO endorsement, for </a:t>
            </a:r>
            <a:r>
              <a:rPr lang="en-US" sz="1600" dirty="0">
                <a:solidFill>
                  <a:schemeClr val="bg2"/>
                </a:solidFill>
                <a:latin typeface="+mn-lt"/>
              </a:rPr>
              <a:t>minimum period of one year, and must serve the initial one year</a:t>
            </a:r>
            <a:r>
              <a:rPr lang="en-US" sz="1600" dirty="0" smtClean="0">
                <a:solidFill>
                  <a:schemeClr val="bg2"/>
                </a:solidFill>
                <a:latin typeface="+mn-lt"/>
              </a:rPr>
              <a:t>.</a:t>
            </a:r>
          </a:p>
          <a:p>
            <a:pPr marL="746125" lvl="1" indent="-346075">
              <a:buFont typeface="Arial" pitchFamily="34" charset="0"/>
              <a:buChar char="•"/>
            </a:pPr>
            <a:endParaRPr lang="en-US" sz="1600" dirty="0">
              <a:solidFill>
                <a:schemeClr val="bg2"/>
              </a:solidFill>
              <a:latin typeface="+mn-lt"/>
            </a:endParaRPr>
          </a:p>
          <a:p>
            <a:pPr marL="746125" lvl="1" indent="-346075">
              <a:buFont typeface="Arial" pitchFamily="34" charset="0"/>
              <a:buChar char="•"/>
            </a:pPr>
            <a:r>
              <a:rPr lang="en-US" sz="1600" dirty="0" smtClean="0">
                <a:solidFill>
                  <a:schemeClr val="bg2"/>
                </a:solidFill>
                <a:latin typeface="+mn-lt"/>
              </a:rPr>
              <a:t>HRD/Admin/Special Pays must verify member’s eligibility date based on e</a:t>
            </a:r>
            <a:r>
              <a:rPr lang="en-US" sz="1600" dirty="0" smtClean="0">
                <a:solidFill>
                  <a:srgbClr val="000000"/>
                </a:solidFill>
                <a:latin typeface="Arial"/>
              </a:rPr>
              <a:t>ligibility </a:t>
            </a:r>
            <a:r>
              <a:rPr lang="en-US" sz="1600" dirty="0">
                <a:solidFill>
                  <a:srgbClr val="000000"/>
                </a:solidFill>
                <a:latin typeface="Arial"/>
              </a:rPr>
              <a:t>requirements </a:t>
            </a:r>
            <a:r>
              <a:rPr lang="en-US" sz="1600" dirty="0" smtClean="0">
                <a:solidFill>
                  <a:srgbClr val="000000"/>
                </a:solidFill>
                <a:latin typeface="Arial"/>
              </a:rPr>
              <a:t>listed </a:t>
            </a:r>
            <a:r>
              <a:rPr lang="en-US" sz="1600" dirty="0">
                <a:solidFill>
                  <a:srgbClr val="000000"/>
                </a:solidFill>
                <a:latin typeface="Arial"/>
              </a:rPr>
              <a:t>in the FY Pay </a:t>
            </a:r>
            <a:r>
              <a:rPr lang="en-US" sz="1600" dirty="0" smtClean="0">
                <a:solidFill>
                  <a:srgbClr val="000000"/>
                </a:solidFill>
                <a:latin typeface="Arial"/>
              </a:rPr>
              <a:t>Guidance.</a:t>
            </a:r>
          </a:p>
          <a:p>
            <a:pPr marL="746125" lvl="1" indent="-346075">
              <a:buFont typeface="Arial" pitchFamily="34" charset="0"/>
              <a:buChar char="•"/>
            </a:pPr>
            <a:endParaRPr lang="en-US" sz="1600" dirty="0">
              <a:solidFill>
                <a:srgbClr val="000000"/>
              </a:solidFill>
              <a:latin typeface="Arial"/>
            </a:endParaRPr>
          </a:p>
          <a:p>
            <a:pPr marL="746125" lvl="1" indent="-346075">
              <a:buFont typeface="Arial" pitchFamily="34" charset="0"/>
              <a:buChar char="•"/>
            </a:pPr>
            <a:r>
              <a:rPr lang="en-US" sz="1600" dirty="0" smtClean="0">
                <a:solidFill>
                  <a:srgbClr val="000000"/>
                </a:solidFill>
                <a:latin typeface="Arial"/>
              </a:rPr>
              <a:t>Minimum </a:t>
            </a:r>
            <a:r>
              <a:rPr lang="en-US" sz="1600" dirty="0">
                <a:solidFill>
                  <a:srgbClr val="000000"/>
                </a:solidFill>
                <a:latin typeface="Arial"/>
              </a:rPr>
              <a:t>ELIGIBILITY REQUIREMENTS, which </a:t>
            </a:r>
            <a:r>
              <a:rPr lang="en-US" sz="1600" dirty="0" smtClean="0">
                <a:solidFill>
                  <a:srgbClr val="000000"/>
                </a:solidFill>
                <a:latin typeface="Arial"/>
              </a:rPr>
              <a:t>the date member meets all requirements to </a:t>
            </a:r>
            <a:r>
              <a:rPr lang="en-US" sz="1600" dirty="0">
                <a:solidFill>
                  <a:srgbClr val="000000"/>
                </a:solidFill>
                <a:latin typeface="Arial"/>
              </a:rPr>
              <a:t>be eligible for </a:t>
            </a:r>
            <a:r>
              <a:rPr lang="en-US" sz="1600" dirty="0" smtClean="0">
                <a:solidFill>
                  <a:srgbClr val="000000"/>
                </a:solidFill>
                <a:latin typeface="Arial"/>
              </a:rPr>
              <a:t>IP, </a:t>
            </a:r>
            <a:r>
              <a:rPr lang="en-US" sz="1600" dirty="0">
                <a:solidFill>
                  <a:srgbClr val="000000"/>
                </a:solidFill>
                <a:latin typeface="Arial"/>
              </a:rPr>
              <a:t>are:</a:t>
            </a:r>
          </a:p>
          <a:p>
            <a:pPr marL="400050" lvl="1"/>
            <a:endParaRPr lang="en-US" sz="1600" dirty="0">
              <a:solidFill>
                <a:srgbClr val="000000"/>
              </a:solidFill>
              <a:latin typeface="Arial"/>
            </a:endParaRPr>
          </a:p>
          <a:p>
            <a:pPr marL="858838" lvl="1" indent="-112713">
              <a:buFontTx/>
              <a:buChar char="-"/>
            </a:pPr>
            <a:r>
              <a:rPr lang="en-US" sz="1600" dirty="0">
                <a:solidFill>
                  <a:srgbClr val="000000"/>
                </a:solidFill>
                <a:latin typeface="Arial"/>
              </a:rPr>
              <a:t>must be on active duty</a:t>
            </a:r>
          </a:p>
          <a:p>
            <a:pPr marL="858838" lvl="1" indent="-112713">
              <a:buFontTx/>
              <a:buChar char="-"/>
            </a:pPr>
            <a:r>
              <a:rPr lang="en-US" sz="1600" dirty="0">
                <a:solidFill>
                  <a:srgbClr val="000000"/>
                </a:solidFill>
                <a:latin typeface="Arial"/>
              </a:rPr>
              <a:t>must be licensed</a:t>
            </a:r>
          </a:p>
          <a:p>
            <a:pPr marL="746125" lvl="1">
              <a:buFontTx/>
              <a:buChar char="-"/>
              <a:tabLst>
                <a:tab pos="858838" algn="l"/>
              </a:tabLst>
            </a:pPr>
            <a:r>
              <a:rPr lang="en-US" sz="1600" dirty="0">
                <a:solidFill>
                  <a:srgbClr val="000000"/>
                </a:solidFill>
                <a:latin typeface="Arial"/>
              </a:rPr>
              <a:t> must be privileged and practicing (or approved waiver) (date reported to command 	awaiting full privileges to be established meets the requirement)</a:t>
            </a:r>
          </a:p>
          <a:p>
            <a:pPr marL="746125" lvl="1">
              <a:buFontTx/>
              <a:buChar char="-"/>
            </a:pPr>
            <a:r>
              <a:rPr lang="en-US" sz="1600" dirty="0">
                <a:solidFill>
                  <a:srgbClr val="000000"/>
                </a:solidFill>
                <a:latin typeface="Arial"/>
              </a:rPr>
              <a:t> no earlier than (NET) 3 months after completing the qualifying training.  </a:t>
            </a:r>
          </a:p>
          <a:p>
            <a:pPr marL="746125" lvl="1" indent="-344488">
              <a:buFont typeface="Arial" panose="020B0604020202020204" pitchFamily="34" charset="0"/>
              <a:buChar char="•"/>
            </a:pPr>
            <a:endParaRPr lang="en-US" sz="1600" dirty="0" smtClean="0">
              <a:solidFill>
                <a:srgbClr val="000000"/>
              </a:solidFill>
              <a:latin typeface="Arial"/>
            </a:endParaRPr>
          </a:p>
          <a:p>
            <a:pPr marL="746125" lvl="1" indent="-344488">
              <a:buFont typeface="Arial" panose="020B0604020202020204" pitchFamily="34" charset="0"/>
              <a:buChar char="•"/>
            </a:pPr>
            <a:r>
              <a:rPr lang="en-US" sz="1600" dirty="0" smtClean="0">
                <a:solidFill>
                  <a:srgbClr val="000000"/>
                </a:solidFill>
                <a:latin typeface="Arial"/>
              </a:rPr>
              <a:t>Some examples of determining the effective date are on the next page.</a:t>
            </a:r>
            <a:endParaRPr lang="en-US" sz="1600" dirty="0">
              <a:solidFill>
                <a:srgbClr val="000000"/>
              </a:solidFill>
              <a:latin typeface="Arial"/>
            </a:endParaRPr>
          </a:p>
          <a:p>
            <a:pPr marL="746125" lvl="1" indent="-346075">
              <a:buFont typeface="Arial" pitchFamily="34" charset="0"/>
              <a:buChar char="•"/>
            </a:pPr>
            <a:endParaRPr lang="en-US" sz="1600" dirty="0">
              <a:solidFill>
                <a:schemeClr val="bg2"/>
              </a:solidFill>
              <a:latin typeface="+mn-lt"/>
            </a:endParaRPr>
          </a:p>
        </p:txBody>
      </p:sp>
    </p:spTree>
  </p:cSld>
  <p:clrMapOvr>
    <a:masterClrMapping/>
  </p:clrMapOvr>
  <p:transition spd="med">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INCENTIVE PAY (IP</a:t>
            </a:r>
            <a:r>
              <a:rPr lang="en-US" sz="2800" b="0" dirty="0" smtClean="0">
                <a:solidFill>
                  <a:srgbClr val="FF0000"/>
                </a:solidFill>
                <a:effectLst/>
                <a:latin typeface="Arial"/>
              </a:rPr>
              <a:t>) cont’d</a:t>
            </a:r>
            <a:endParaRPr lang="en-US" dirty="0"/>
          </a:p>
        </p:txBody>
      </p:sp>
      <p:sp>
        <p:nvSpPr>
          <p:cNvPr id="3" name="Content Placeholder 2"/>
          <p:cNvSpPr>
            <a:spLocks noGrp="1"/>
          </p:cNvSpPr>
          <p:nvPr>
            <p:ph idx="1"/>
          </p:nvPr>
        </p:nvSpPr>
        <p:spPr/>
        <p:txBody>
          <a:bodyPr/>
          <a:lstStyle/>
          <a:p>
            <a:pPr marL="400050" lvl="1" indent="0" eaLnBrk="1" hangingPunct="1">
              <a:spcBef>
                <a:spcPct val="0"/>
              </a:spcBef>
              <a:spcAft>
                <a:spcPct val="0"/>
              </a:spcAft>
              <a:buClrTx/>
              <a:buNone/>
            </a:pPr>
            <a:endParaRPr lang="en-US" sz="1600" kern="1200" dirty="0">
              <a:solidFill>
                <a:srgbClr val="000000"/>
              </a:solidFill>
              <a:effectLst/>
              <a:ea typeface="+mn-ea"/>
              <a:cs typeface="+mn-cs"/>
            </a:endParaRPr>
          </a:p>
          <a:p>
            <a:pPr marL="746125" lvl="1" indent="0" eaLnBrk="1" hangingPunct="1">
              <a:spcBef>
                <a:spcPct val="0"/>
              </a:spcBef>
              <a:spcAft>
                <a:spcPct val="0"/>
              </a:spcAft>
              <a:buClrTx/>
              <a:buFontTx/>
              <a:buChar char="-"/>
            </a:pPr>
            <a:endParaRPr lang="en-US" sz="1600" kern="1200" dirty="0">
              <a:solidFill>
                <a:srgbClr val="000000"/>
              </a:solidFill>
              <a:effectLst/>
              <a:ea typeface="+mn-ea"/>
              <a:cs typeface="+mn-cs"/>
            </a:endParaRPr>
          </a:p>
          <a:p>
            <a:pPr marL="0" indent="0">
              <a:buNone/>
            </a:pPr>
            <a:endParaRPr lang="en-US" dirty="0"/>
          </a:p>
        </p:txBody>
      </p:sp>
      <p:sp>
        <p:nvSpPr>
          <p:cNvPr id="4" name="Rectangle 3"/>
          <p:cNvSpPr/>
          <p:nvPr/>
        </p:nvSpPr>
        <p:spPr>
          <a:xfrm>
            <a:off x="265112" y="1066800"/>
            <a:ext cx="8607425" cy="5232202"/>
          </a:xfrm>
          <a:prstGeom prst="rect">
            <a:avLst/>
          </a:prstGeom>
        </p:spPr>
        <p:txBody>
          <a:bodyPr wrap="square">
            <a:spAutoFit/>
          </a:bodyPr>
          <a:lstStyle/>
          <a:p>
            <a:pPr marL="746125" lvl="1" indent="-344488">
              <a:buFont typeface="Arial" panose="020B0604020202020204" pitchFamily="34" charset="0"/>
              <a:buChar char="•"/>
            </a:pPr>
            <a:r>
              <a:rPr lang="en-US" sz="1600" dirty="0" smtClean="0">
                <a:solidFill>
                  <a:srgbClr val="000000"/>
                </a:solidFill>
                <a:latin typeface="+mn-lt"/>
              </a:rPr>
              <a:t>The below are only a few examples to show how to calculate an individuals IP eligibility date, which you will need to </a:t>
            </a:r>
            <a:r>
              <a:rPr lang="en-US" sz="1600" dirty="0" smtClean="0">
                <a:solidFill>
                  <a:srgbClr val="000000"/>
                </a:solidFill>
                <a:latin typeface="Arial"/>
              </a:rPr>
              <a:t>apply </a:t>
            </a:r>
            <a:r>
              <a:rPr lang="en-US" sz="1600" dirty="0">
                <a:solidFill>
                  <a:srgbClr val="000000"/>
                </a:solidFill>
                <a:latin typeface="Arial"/>
              </a:rPr>
              <a:t>the rules </a:t>
            </a:r>
            <a:r>
              <a:rPr lang="en-US" sz="1600" dirty="0" smtClean="0">
                <a:solidFill>
                  <a:srgbClr val="000000"/>
                </a:solidFill>
                <a:latin typeface="Arial"/>
              </a:rPr>
              <a:t>for </a:t>
            </a:r>
            <a:r>
              <a:rPr lang="en-US" sz="1600" dirty="0">
                <a:solidFill>
                  <a:srgbClr val="000000"/>
                </a:solidFill>
                <a:latin typeface="Arial"/>
              </a:rPr>
              <a:t>each individual </a:t>
            </a:r>
            <a:r>
              <a:rPr lang="en-US" sz="1600" dirty="0" smtClean="0">
                <a:solidFill>
                  <a:srgbClr val="000000"/>
                </a:solidFill>
                <a:latin typeface="Arial"/>
              </a:rPr>
              <a:t>case you review prior to submission to BUMED.  </a:t>
            </a:r>
          </a:p>
          <a:p>
            <a:pPr marL="746125" lvl="1" indent="-344488">
              <a:buFont typeface="Arial" panose="020B0604020202020204" pitchFamily="34" charset="0"/>
              <a:buChar char="•"/>
            </a:pPr>
            <a:endParaRPr lang="en-US" sz="1600" dirty="0">
              <a:solidFill>
                <a:srgbClr val="000000"/>
              </a:solidFill>
              <a:latin typeface="Arial"/>
            </a:endParaRPr>
          </a:p>
          <a:p>
            <a:pPr marL="746125" lvl="1" indent="-344488">
              <a:buFont typeface="Arial" panose="020B0604020202020204" pitchFamily="34" charset="0"/>
              <a:buChar char="•"/>
            </a:pPr>
            <a:r>
              <a:rPr lang="en-US" sz="1600" dirty="0" smtClean="0">
                <a:solidFill>
                  <a:srgbClr val="000000"/>
                </a:solidFill>
                <a:latin typeface="Arial"/>
              </a:rPr>
              <a:t>The key factor for every scenario is the date all requirements are met:</a:t>
            </a:r>
            <a:endParaRPr lang="en-US" sz="1600" dirty="0" smtClean="0">
              <a:solidFill>
                <a:srgbClr val="000000"/>
              </a:solidFill>
              <a:latin typeface="+mn-lt"/>
            </a:endParaRPr>
          </a:p>
          <a:p>
            <a:pPr marL="746125" lvl="1" indent="-344488">
              <a:buFont typeface="Arial" panose="020B0604020202020204" pitchFamily="34" charset="0"/>
              <a:buChar char="•"/>
            </a:pPr>
            <a:endParaRPr lang="en-US" sz="1600" dirty="0">
              <a:solidFill>
                <a:srgbClr val="000000"/>
              </a:solidFill>
              <a:latin typeface="+mn-lt"/>
            </a:endParaRPr>
          </a:p>
          <a:p>
            <a:pPr marL="969963" lvl="1" indent="-223838">
              <a:buFont typeface="Arial" panose="020B0604020202020204" pitchFamily="34" charset="0"/>
              <a:buChar char="•"/>
            </a:pPr>
            <a:r>
              <a:rPr lang="en-US" sz="1400" dirty="0" smtClean="0">
                <a:solidFill>
                  <a:srgbClr val="000000"/>
                </a:solidFill>
                <a:latin typeface="+mn-lt"/>
              </a:rPr>
              <a:t>Member completed qualifying training 30 Jun 2018, reported to command 20 Jul 2018, and licensed 21 Aug 2018.  Eligibility date for IP is 30 Sep 2018.  Member meets all eligibility requirements 3 months after completing training.</a:t>
            </a:r>
          </a:p>
          <a:p>
            <a:pPr marL="746125" lvl="1"/>
            <a:endParaRPr lang="en-US" sz="1400" dirty="0">
              <a:solidFill>
                <a:srgbClr val="000000"/>
              </a:solidFill>
              <a:latin typeface="+mn-lt"/>
            </a:endParaRPr>
          </a:p>
          <a:p>
            <a:pPr marL="969963" lvl="1" indent="-223838">
              <a:buFont typeface="Arial" panose="020B0604020202020204" pitchFamily="34" charset="0"/>
              <a:buChar char="•"/>
            </a:pPr>
            <a:r>
              <a:rPr lang="en-US" sz="1400" dirty="0" smtClean="0">
                <a:solidFill>
                  <a:srgbClr val="000000"/>
                </a:solidFill>
                <a:latin typeface="+mn-lt"/>
              </a:rPr>
              <a:t>Member completed qualifying training 30 Jun 2018, reported to command 20 Jul 2018, licensed 3 Oct 2018.  Eligibility date for IP is 3 Oct 2018.  Member met report to command requirement 20 Jul 2018, and 3 months after qualifying training on 30 Sep 2018, but was not licensed until 3 Oct 2018, so 3 Oct 2018, is the date all requirements were met.</a:t>
            </a:r>
          </a:p>
          <a:p>
            <a:pPr marL="969963" lvl="1" indent="-223838">
              <a:buFont typeface="Arial" panose="020B0604020202020204" pitchFamily="34" charset="0"/>
              <a:buChar char="•"/>
            </a:pPr>
            <a:endParaRPr lang="en-US" sz="1400" dirty="0">
              <a:solidFill>
                <a:srgbClr val="000000"/>
              </a:solidFill>
              <a:latin typeface="+mn-lt"/>
            </a:endParaRPr>
          </a:p>
          <a:p>
            <a:pPr marL="969963" lvl="1" indent="-223838">
              <a:buFont typeface="Arial" panose="020B0604020202020204" pitchFamily="34" charset="0"/>
              <a:buChar char="•"/>
            </a:pPr>
            <a:r>
              <a:rPr lang="en-US" sz="1400" dirty="0">
                <a:solidFill>
                  <a:srgbClr val="000000"/>
                </a:solidFill>
                <a:latin typeface="Arial"/>
              </a:rPr>
              <a:t>Member completed qualifying training 30 </a:t>
            </a:r>
            <a:r>
              <a:rPr lang="en-US" sz="1400" dirty="0" smtClean="0">
                <a:solidFill>
                  <a:srgbClr val="000000"/>
                </a:solidFill>
                <a:latin typeface="Arial"/>
              </a:rPr>
              <a:t>Jun </a:t>
            </a:r>
            <a:r>
              <a:rPr lang="en-US" sz="1400" dirty="0">
                <a:solidFill>
                  <a:srgbClr val="000000"/>
                </a:solidFill>
                <a:latin typeface="Arial"/>
              </a:rPr>
              <a:t>2018, </a:t>
            </a:r>
            <a:r>
              <a:rPr lang="en-US" sz="1400" dirty="0" smtClean="0">
                <a:solidFill>
                  <a:srgbClr val="000000"/>
                </a:solidFill>
                <a:latin typeface="Arial"/>
              </a:rPr>
              <a:t>licensed on 20 Jul 2018, reported to active duty 16 Nov 2018, and reported to command on 6 Dec 2018</a:t>
            </a:r>
            <a:r>
              <a:rPr lang="en-US" sz="1400" dirty="0">
                <a:solidFill>
                  <a:srgbClr val="000000"/>
                </a:solidFill>
                <a:latin typeface="Arial"/>
              </a:rPr>
              <a:t>.  Eligibility date for IP is </a:t>
            </a:r>
            <a:r>
              <a:rPr lang="en-US" sz="1400" dirty="0" smtClean="0">
                <a:solidFill>
                  <a:srgbClr val="000000"/>
                </a:solidFill>
                <a:latin typeface="Arial"/>
              </a:rPr>
              <a:t>6 Dec 2018</a:t>
            </a:r>
            <a:r>
              <a:rPr lang="en-US" sz="1400" dirty="0">
                <a:solidFill>
                  <a:srgbClr val="000000"/>
                </a:solidFill>
                <a:latin typeface="Arial"/>
              </a:rPr>
              <a:t>.  Member met </a:t>
            </a:r>
            <a:r>
              <a:rPr lang="en-US" sz="1400" dirty="0" smtClean="0">
                <a:solidFill>
                  <a:srgbClr val="000000"/>
                </a:solidFill>
                <a:latin typeface="Arial"/>
              </a:rPr>
              <a:t>license requirement 20 Jul 2018, and 3 </a:t>
            </a:r>
            <a:r>
              <a:rPr lang="en-US" sz="1400" dirty="0">
                <a:solidFill>
                  <a:srgbClr val="000000"/>
                </a:solidFill>
                <a:latin typeface="Arial"/>
              </a:rPr>
              <a:t>months after qualifying training on 30 Sep 2018, </a:t>
            </a:r>
            <a:r>
              <a:rPr lang="en-US" sz="1400" dirty="0" smtClean="0">
                <a:solidFill>
                  <a:srgbClr val="000000"/>
                </a:solidFill>
                <a:latin typeface="Arial"/>
              </a:rPr>
              <a:t>and was on active duty as of 16 Nov 2018, but did not report to the command to meet the privileged and practicing requirement until 6 Dec 2018, and is the date </a:t>
            </a:r>
            <a:r>
              <a:rPr lang="en-US" sz="1400" dirty="0">
                <a:solidFill>
                  <a:srgbClr val="000000"/>
                </a:solidFill>
                <a:latin typeface="Arial"/>
              </a:rPr>
              <a:t>all requirements were met</a:t>
            </a:r>
            <a:r>
              <a:rPr lang="en-US" sz="1400" dirty="0" smtClean="0">
                <a:solidFill>
                  <a:srgbClr val="000000"/>
                </a:solidFill>
                <a:latin typeface="Arial"/>
              </a:rPr>
              <a:t>.</a:t>
            </a:r>
          </a:p>
          <a:p>
            <a:pPr marL="746125" lvl="1" indent="-344488">
              <a:buFont typeface="Arial" panose="020B0604020202020204" pitchFamily="34" charset="0"/>
              <a:buChar char="•"/>
            </a:pPr>
            <a:endParaRPr lang="en-US" sz="1400" dirty="0">
              <a:solidFill>
                <a:srgbClr val="000000"/>
              </a:solidFill>
              <a:latin typeface="Arial"/>
            </a:endParaRPr>
          </a:p>
          <a:p>
            <a:pPr marL="746125" lvl="1" indent="-344488">
              <a:buFont typeface="Arial" panose="020B0604020202020204" pitchFamily="34" charset="0"/>
              <a:buChar char="•"/>
            </a:pPr>
            <a:endParaRPr lang="en-US" sz="1400" dirty="0">
              <a:solidFill>
                <a:srgbClr val="000000"/>
              </a:solidFill>
              <a:latin typeface="Arial"/>
            </a:endParaRPr>
          </a:p>
        </p:txBody>
      </p:sp>
    </p:spTree>
    <p:extLst>
      <p:ext uri="{BB962C8B-B14F-4D97-AF65-F5344CB8AC3E}">
        <p14:creationId xmlns:p14="http://schemas.microsoft.com/office/powerpoint/2010/main" val="3079646644"/>
      </p:ext>
    </p:extLst>
  </p:cSld>
  <p:clrMapOvr>
    <a:masterClrMapping/>
  </p:clrMapOvr>
  <p:transition spd="med">
    <p:split orient="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INCENTIVE PAY (IP) cont’d</a:t>
            </a:r>
            <a:endParaRPr lang="en-US" dirty="0"/>
          </a:p>
        </p:txBody>
      </p:sp>
      <p:sp>
        <p:nvSpPr>
          <p:cNvPr id="3" name="Content Placeholder 2"/>
          <p:cNvSpPr>
            <a:spLocks noGrp="1"/>
          </p:cNvSpPr>
          <p:nvPr>
            <p:ph idx="1"/>
          </p:nvPr>
        </p:nvSpPr>
        <p:spPr>
          <a:xfrm>
            <a:off x="255037" y="1066800"/>
            <a:ext cx="8686800" cy="5334000"/>
          </a:xfrm>
        </p:spPr>
        <p:txBody>
          <a:bodyPr/>
          <a:lstStyle/>
          <a:p>
            <a:pPr marL="400050" lvl="1" indent="0" eaLnBrk="1" hangingPunct="1">
              <a:spcBef>
                <a:spcPct val="0"/>
              </a:spcBef>
              <a:spcAft>
                <a:spcPct val="0"/>
              </a:spcAft>
              <a:buClrTx/>
              <a:buNone/>
            </a:pPr>
            <a:endParaRPr lang="en-US" sz="1600" kern="1200" dirty="0">
              <a:solidFill>
                <a:srgbClr val="000000"/>
              </a:solidFill>
              <a:effectLst/>
              <a:ea typeface="+mn-ea"/>
              <a:cs typeface="+mn-cs"/>
            </a:endParaRPr>
          </a:p>
          <a:p>
            <a:pPr marL="746125" lvl="2" indent="-344488">
              <a:buClr>
                <a:srgbClr val="000000"/>
              </a:buClr>
              <a:buFont typeface="Arial" pitchFamily="34" charset="0"/>
              <a:buChar char="•"/>
            </a:pPr>
            <a:r>
              <a:rPr lang="en-US" sz="1600" kern="1200" dirty="0" smtClean="0">
                <a:solidFill>
                  <a:srgbClr val="000000"/>
                </a:solidFill>
                <a:effectLst/>
                <a:ea typeface="+mn-ea"/>
                <a:cs typeface="+mn-cs"/>
              </a:rPr>
              <a:t>Member </a:t>
            </a:r>
            <a:r>
              <a:rPr lang="en-US" sz="1600" kern="1200" dirty="0">
                <a:solidFill>
                  <a:srgbClr val="000000"/>
                </a:solidFill>
                <a:effectLst/>
                <a:ea typeface="+mn-ea"/>
                <a:cs typeface="+mn-cs"/>
              </a:rPr>
              <a:t>only has to submit initial IP request/agreement for a specific specialty/rate.  As long as member maintains eligibility for that rate, there is no need for member to submit another IP request/agreement for the same specialty rate.</a:t>
            </a:r>
            <a:r>
              <a:rPr lang="en-US" sz="1800" dirty="0">
                <a:solidFill>
                  <a:srgbClr val="000000"/>
                </a:solidFill>
                <a:effectLst/>
                <a:ea typeface="+mn-ea"/>
                <a:cs typeface="+mn-cs"/>
              </a:rPr>
              <a:t> </a:t>
            </a:r>
          </a:p>
          <a:p>
            <a:pPr marL="746125" lvl="2" indent="-344488">
              <a:buClr>
                <a:srgbClr val="000000"/>
              </a:buClr>
              <a:buFont typeface="Arial" pitchFamily="34" charset="0"/>
              <a:buChar char="•"/>
            </a:pPr>
            <a:r>
              <a:rPr lang="en-US" sz="1600" dirty="0">
                <a:solidFill>
                  <a:srgbClr val="000000"/>
                </a:solidFill>
                <a:effectLst/>
                <a:ea typeface="+mn-ea"/>
                <a:cs typeface="+mn-cs"/>
              </a:rPr>
              <a:t>While under an RB agreement, if eligible for IP, the IP rate during the length of the agreement will be the rate in the RB/IP agreement.  If the IP rate changes, or member becomes eligible for a higher IP rate later on while still under the RB agreement, the only way to be paid the new IP rate is to enter a new RB agreement, which will change member’s obligated service date.</a:t>
            </a:r>
          </a:p>
          <a:p>
            <a:pPr marL="746125" lvl="3" indent="-344488">
              <a:buClr>
                <a:srgbClr val="000000"/>
              </a:buClr>
            </a:pPr>
            <a:r>
              <a:rPr lang="en-US" sz="1600" dirty="0">
                <a:solidFill>
                  <a:srgbClr val="000000"/>
                </a:solidFill>
                <a:effectLst/>
                <a:ea typeface="+mn-ea"/>
                <a:cs typeface="+mn-cs"/>
              </a:rPr>
              <a:t>If member is under an RB agreement where the IP rate is higher than without being under an RB, and the RB agreement expires.  Member is required to submit an IP request for the lower without RB rate IP, or submit a new RB/IP request to enter a new RB agreement, effective the day after the RB/IP agreement expired</a:t>
            </a:r>
          </a:p>
          <a:p>
            <a:pPr marL="746125" lvl="1" indent="-344488" eaLnBrk="1" hangingPunct="1">
              <a:spcBef>
                <a:spcPct val="0"/>
              </a:spcBef>
              <a:spcAft>
                <a:spcPct val="0"/>
              </a:spcAft>
              <a:buClrTx/>
              <a:buFont typeface="Arial" panose="020B0604020202020204" pitchFamily="34" charset="0"/>
              <a:buChar char="•"/>
            </a:pPr>
            <a:r>
              <a:rPr lang="en-US" sz="1600" kern="1200" dirty="0" smtClean="0">
                <a:solidFill>
                  <a:srgbClr val="000000"/>
                </a:solidFill>
                <a:effectLst/>
                <a:ea typeface="+mn-ea"/>
                <a:cs typeface="+mn-cs"/>
              </a:rPr>
              <a:t>To </a:t>
            </a:r>
            <a:r>
              <a:rPr lang="en-US" sz="1600" kern="1200" dirty="0">
                <a:solidFill>
                  <a:srgbClr val="000000"/>
                </a:solidFill>
                <a:effectLst/>
                <a:ea typeface="+mn-ea"/>
                <a:cs typeface="+mn-cs"/>
              </a:rPr>
              <a:t>review MMPA for verification of IP page </a:t>
            </a:r>
            <a:r>
              <a:rPr lang="en-US" sz="1600" kern="1200" dirty="0" smtClean="0">
                <a:solidFill>
                  <a:srgbClr val="000000"/>
                </a:solidFill>
                <a:effectLst/>
                <a:ea typeface="+mn-ea"/>
                <a:cs typeface="+mn-cs"/>
              </a:rPr>
              <a:t>24 </a:t>
            </a:r>
            <a:r>
              <a:rPr lang="en-US" sz="1600" kern="1200" dirty="0">
                <a:solidFill>
                  <a:srgbClr val="000000"/>
                </a:solidFill>
                <a:effectLst/>
                <a:ea typeface="+mn-ea"/>
                <a:cs typeface="+mn-cs"/>
              </a:rPr>
              <a:t>has a screenshot of MMPA FID 09, and lists the FIDs used to identify the pay being paid for IP and BCP</a:t>
            </a:r>
          </a:p>
          <a:p>
            <a:endParaRPr lang="en-US" dirty="0"/>
          </a:p>
        </p:txBody>
      </p:sp>
    </p:spTree>
    <p:extLst>
      <p:ext uri="{BB962C8B-B14F-4D97-AF65-F5344CB8AC3E}">
        <p14:creationId xmlns:p14="http://schemas.microsoft.com/office/powerpoint/2010/main" val="1184691070"/>
      </p:ext>
    </p:extLst>
  </p:cSld>
  <p:clrMapOvr>
    <a:masterClrMapping/>
  </p:clrMapOvr>
  <p:transition spd="med">
    <p:split orient="ver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lIns="90488" tIns="44450" rIns="90488" bIns="44450" anchor="b"/>
          <a:lstStyle/>
          <a:p>
            <a:pPr>
              <a:defRPr/>
            </a:pPr>
            <a:r>
              <a:rPr lang="en-US" sz="3200" dirty="0" smtClean="0">
                <a:effectLst/>
                <a:latin typeface="+mn-lt"/>
              </a:rPr>
              <a:t>Purpose</a:t>
            </a:r>
            <a:endParaRPr lang="en-US" sz="3200" dirty="0">
              <a:effectLst/>
              <a:latin typeface="+mn-lt"/>
            </a:endParaRPr>
          </a:p>
        </p:txBody>
      </p:sp>
      <p:sp>
        <p:nvSpPr>
          <p:cNvPr id="6147" name="Rectangle 3"/>
          <p:cNvSpPr>
            <a:spLocks noGrp="1" noChangeArrowheads="1"/>
          </p:cNvSpPr>
          <p:nvPr>
            <p:ph type="body" idx="1"/>
          </p:nvPr>
        </p:nvSpPr>
        <p:spPr>
          <a:xfrm>
            <a:off x="457200" y="1219200"/>
            <a:ext cx="8229600" cy="5181600"/>
          </a:xfrm>
        </p:spPr>
        <p:txBody>
          <a:bodyPr lIns="90488" tIns="44450" rIns="90488" bIns="44450"/>
          <a:lstStyle/>
          <a:p>
            <a:pPr>
              <a:lnSpc>
                <a:spcPct val="115000"/>
              </a:lnSpc>
              <a:buFontTx/>
              <a:buChar char="•"/>
              <a:defRPr/>
            </a:pPr>
            <a:r>
              <a:rPr lang="en-US" sz="2400" b="0" dirty="0" smtClean="0">
                <a:solidFill>
                  <a:schemeClr val="bg2"/>
                </a:solidFill>
                <a:effectLst/>
              </a:rPr>
              <a:t>Provide administrative information to assist in managing command special pays program.</a:t>
            </a:r>
          </a:p>
          <a:p>
            <a:pPr>
              <a:lnSpc>
                <a:spcPct val="115000"/>
              </a:lnSpc>
              <a:buFontTx/>
              <a:buChar char="•"/>
              <a:defRPr/>
            </a:pPr>
            <a:r>
              <a:rPr lang="en-US" sz="2400" b="0" dirty="0" smtClean="0">
                <a:solidFill>
                  <a:schemeClr val="bg2"/>
                </a:solidFill>
                <a:effectLst/>
              </a:rPr>
              <a:t>Provide knowledge on where to find information on special pays.</a:t>
            </a:r>
          </a:p>
          <a:p>
            <a:pPr>
              <a:lnSpc>
                <a:spcPct val="115000"/>
              </a:lnSpc>
              <a:buFontTx/>
              <a:buChar char="•"/>
              <a:defRPr/>
            </a:pPr>
            <a:r>
              <a:rPr lang="en-US" sz="2400" b="0" dirty="0" smtClean="0">
                <a:solidFill>
                  <a:schemeClr val="bg2"/>
                </a:solidFill>
                <a:effectLst/>
              </a:rPr>
              <a:t>Provide current policies and procedures in processing, approval and payment of special pays.</a:t>
            </a:r>
          </a:p>
          <a:p>
            <a:pPr>
              <a:lnSpc>
                <a:spcPct val="115000"/>
              </a:lnSpc>
              <a:buFontTx/>
              <a:buChar char="•"/>
              <a:defRPr/>
            </a:pPr>
            <a:r>
              <a:rPr lang="en-US" sz="2400" b="0" dirty="0" smtClean="0">
                <a:solidFill>
                  <a:schemeClr val="bg2"/>
                </a:solidFill>
                <a:effectLst/>
              </a:rPr>
              <a:t>Provide guidance and answer questions on special pay issues.</a:t>
            </a:r>
          </a:p>
        </p:txBody>
      </p:sp>
    </p:spTree>
  </p:cSld>
  <p:clrMapOvr>
    <a:masterClrMapping/>
  </p:clrMapOvr>
  <p:transition advTm="5657">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1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INCENTIVE PAY (IP) cont’d</a:t>
            </a:r>
            <a:endParaRPr lang="en-US" dirty="0"/>
          </a:p>
        </p:txBody>
      </p:sp>
      <p:sp>
        <p:nvSpPr>
          <p:cNvPr id="3" name="Content Placeholder 2"/>
          <p:cNvSpPr>
            <a:spLocks noGrp="1"/>
          </p:cNvSpPr>
          <p:nvPr>
            <p:ph idx="1"/>
          </p:nvPr>
        </p:nvSpPr>
        <p:spPr/>
        <p:txBody>
          <a:bodyPr/>
          <a:lstStyle/>
          <a:p>
            <a:pPr marL="746125" lvl="1" indent="-346075" eaLnBrk="1" hangingPunct="1">
              <a:spcBef>
                <a:spcPct val="0"/>
              </a:spcBef>
              <a:spcAft>
                <a:spcPct val="0"/>
              </a:spcAft>
              <a:buClrTx/>
              <a:buFont typeface="Arial" pitchFamily="34" charset="0"/>
              <a:buChar char="•"/>
            </a:pPr>
            <a:r>
              <a:rPr lang="en-US" sz="1600" kern="1200" dirty="0">
                <a:solidFill>
                  <a:srgbClr val="000000"/>
                </a:solidFill>
                <a:effectLst/>
                <a:ea typeface="+mn-ea"/>
                <a:cs typeface="+mn-cs"/>
              </a:rPr>
              <a:t>Processing time can take 2-3 months from date submitted to BUMED until pay posts to member’s paycheck, and will post on LES as  SAVED PAY.</a:t>
            </a:r>
          </a:p>
          <a:p>
            <a:pPr marL="746125" lvl="1" indent="-346075" eaLnBrk="1" hangingPunct="1">
              <a:spcBef>
                <a:spcPct val="0"/>
              </a:spcBef>
              <a:spcAft>
                <a:spcPct val="0"/>
              </a:spcAft>
              <a:buClrTx/>
              <a:buFont typeface="Arial" pitchFamily="34" charset="0"/>
              <a:buChar char="•"/>
            </a:pPr>
            <a:endParaRPr lang="en-US" sz="1600" kern="1200" dirty="0">
              <a:solidFill>
                <a:srgbClr val="000000"/>
              </a:solidFill>
              <a:effectLst/>
              <a:ea typeface="+mn-ea"/>
              <a:cs typeface="+mn-cs"/>
            </a:endParaRPr>
          </a:p>
          <a:p>
            <a:pPr marL="746125" lvl="1" indent="-346075" eaLnBrk="1" hangingPunct="1">
              <a:spcBef>
                <a:spcPct val="0"/>
              </a:spcBef>
              <a:spcAft>
                <a:spcPct val="0"/>
              </a:spcAft>
              <a:buClrTx/>
              <a:buFont typeface="Arial" pitchFamily="34" charset="0"/>
              <a:buChar char="•"/>
            </a:pPr>
            <a:r>
              <a:rPr lang="en-US" sz="1600" kern="1200" dirty="0">
                <a:solidFill>
                  <a:srgbClr val="000000"/>
                </a:solidFill>
                <a:effectLst/>
                <a:ea typeface="+mn-ea"/>
                <a:cs typeface="+mn-cs"/>
              </a:rPr>
              <a:t>DFAS cannot start IP until the actual date it is effective, so even if a request is submitted well in advance of the effective date the earliest DFAS can process it in the pay system is the actual effective date, and they have 30 days from the effective date to process it, if it is submitted early.</a:t>
            </a:r>
          </a:p>
          <a:p>
            <a:endParaRPr lang="en-US" dirty="0"/>
          </a:p>
        </p:txBody>
      </p:sp>
    </p:spTree>
    <p:extLst>
      <p:ext uri="{BB962C8B-B14F-4D97-AF65-F5344CB8AC3E}">
        <p14:creationId xmlns:p14="http://schemas.microsoft.com/office/powerpoint/2010/main" val="2919375423"/>
      </p:ext>
    </p:extLst>
  </p:cSld>
  <p:clrMapOvr>
    <a:masterClrMapping/>
  </p:clrMapOvr>
  <p:transition spd="med">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INCENTIVE PAY (IP</a:t>
            </a:r>
            <a:r>
              <a:rPr lang="en-US" sz="2800" b="0" dirty="0" smtClean="0">
                <a:solidFill>
                  <a:srgbClr val="FF0000"/>
                </a:solidFill>
                <a:effectLst/>
                <a:latin typeface="Arial"/>
              </a:rPr>
              <a:t>) cont’d</a:t>
            </a:r>
            <a:endParaRPr lang="en-US" dirty="0"/>
          </a:p>
        </p:txBody>
      </p:sp>
      <p:sp>
        <p:nvSpPr>
          <p:cNvPr id="3" name="Content Placeholder 2"/>
          <p:cNvSpPr>
            <a:spLocks noGrp="1"/>
          </p:cNvSpPr>
          <p:nvPr>
            <p:ph idx="1"/>
          </p:nvPr>
        </p:nvSpPr>
        <p:spPr>
          <a:xfrm>
            <a:off x="352943" y="1066800"/>
            <a:ext cx="8766175" cy="5562600"/>
          </a:xfrm>
        </p:spPr>
        <p:txBody>
          <a:bodyPr/>
          <a:lstStyle/>
          <a:p>
            <a:pPr marL="400050" lvl="1" indent="0">
              <a:buNone/>
            </a:pPr>
            <a:r>
              <a:rPr lang="en-US" sz="2000" b="1" dirty="0" smtClean="0">
                <a:solidFill>
                  <a:schemeClr val="bg2"/>
                </a:solidFill>
                <a:effectLst/>
              </a:rPr>
              <a:t>Eligibility after completing qualifying training is:</a:t>
            </a:r>
            <a:endParaRPr lang="en-US" sz="2000" b="1" dirty="0">
              <a:solidFill>
                <a:schemeClr val="bg2"/>
              </a:solidFill>
              <a:effectLst/>
            </a:endParaRPr>
          </a:p>
          <a:p>
            <a:pPr marL="569913" indent="-225425">
              <a:buFont typeface="Arial" panose="020B0604020202020204" pitchFamily="34" charset="0"/>
              <a:buChar char="•"/>
            </a:pPr>
            <a:r>
              <a:rPr lang="en-US" sz="2000" dirty="0" smtClean="0">
                <a:solidFill>
                  <a:schemeClr val="bg2"/>
                </a:solidFill>
                <a:effectLst/>
              </a:rPr>
              <a:t>Medical </a:t>
            </a:r>
            <a:r>
              <a:rPr lang="en-US" sz="2000" dirty="0">
                <a:solidFill>
                  <a:schemeClr val="bg2"/>
                </a:solidFill>
                <a:effectLst/>
              </a:rPr>
              <a:t>Corps </a:t>
            </a:r>
            <a:endParaRPr lang="en-US" sz="2000" dirty="0" smtClean="0">
              <a:solidFill>
                <a:schemeClr val="bg2"/>
              </a:solidFill>
              <a:effectLst/>
            </a:endParaRPr>
          </a:p>
          <a:p>
            <a:pPr marL="569913" indent="176213">
              <a:buFont typeface="Arial" panose="020B0604020202020204" pitchFamily="34" charset="0"/>
              <a:buChar char="•"/>
            </a:pPr>
            <a:r>
              <a:rPr lang="en-US" sz="1600" b="0" dirty="0" smtClean="0">
                <a:solidFill>
                  <a:schemeClr val="bg2"/>
                </a:solidFill>
                <a:effectLst/>
              </a:rPr>
              <a:t>Internship </a:t>
            </a:r>
            <a:r>
              <a:rPr lang="en-US" sz="1600" b="0" dirty="0">
                <a:solidFill>
                  <a:schemeClr val="bg2"/>
                </a:solidFill>
                <a:effectLst/>
              </a:rPr>
              <a:t>IP rate – 3 months after completing Medical School </a:t>
            </a:r>
            <a:endParaRPr lang="en-US" sz="1600" b="0" dirty="0" smtClean="0">
              <a:solidFill>
                <a:schemeClr val="bg2"/>
              </a:solidFill>
              <a:effectLst/>
            </a:endParaRPr>
          </a:p>
          <a:p>
            <a:pPr marL="569913" indent="176213">
              <a:buFont typeface="Arial" panose="020B0604020202020204" pitchFamily="34" charset="0"/>
              <a:buChar char="•"/>
            </a:pPr>
            <a:r>
              <a:rPr lang="en-US" sz="1600" b="0" dirty="0" smtClean="0">
                <a:solidFill>
                  <a:schemeClr val="bg2"/>
                </a:solidFill>
                <a:effectLst/>
              </a:rPr>
              <a:t>Residency/GMO </a:t>
            </a:r>
            <a:r>
              <a:rPr lang="en-US" sz="1600" b="0" dirty="0">
                <a:solidFill>
                  <a:schemeClr val="bg2"/>
                </a:solidFill>
                <a:effectLst/>
              </a:rPr>
              <a:t>IP rate – 3 months after completing internship and licensed</a:t>
            </a:r>
            <a:r>
              <a:rPr lang="en-US" sz="1600" b="0" dirty="0" smtClean="0">
                <a:solidFill>
                  <a:schemeClr val="bg2"/>
                </a:solidFill>
                <a:effectLst/>
              </a:rPr>
              <a:t>. </a:t>
            </a:r>
          </a:p>
          <a:p>
            <a:pPr marL="969963" lvl="1" indent="176213">
              <a:buFont typeface="Arial" panose="020B0604020202020204" pitchFamily="34" charset="0"/>
              <a:buChar char="•"/>
            </a:pPr>
            <a:r>
              <a:rPr lang="en-US" sz="1400" b="0" dirty="0" smtClean="0">
                <a:solidFill>
                  <a:schemeClr val="bg2"/>
                </a:solidFill>
                <a:effectLst/>
              </a:rPr>
              <a:t>For those completing residency, eligible for GMO IP day after completing residency. </a:t>
            </a:r>
          </a:p>
          <a:p>
            <a:pPr marL="969963" lvl="1" indent="176213">
              <a:buFont typeface="Arial" panose="020B0604020202020204" pitchFamily="34" charset="0"/>
              <a:buChar char="•"/>
            </a:pPr>
            <a:r>
              <a:rPr lang="en-US" sz="1400" b="0" dirty="0" smtClean="0">
                <a:solidFill>
                  <a:schemeClr val="bg2"/>
                </a:solidFill>
                <a:effectLst/>
              </a:rPr>
              <a:t>For those entering residency from GMO/UMO/Flight Surgery should submit request for  residency IP in advance of starting residency.</a:t>
            </a:r>
          </a:p>
          <a:p>
            <a:pPr marL="746125" indent="-176213">
              <a:buFont typeface="Arial" panose="020B0604020202020204" pitchFamily="34" charset="0"/>
              <a:buChar char="•"/>
            </a:pPr>
            <a:r>
              <a:rPr lang="en-US" sz="1600" b="0" dirty="0" smtClean="0">
                <a:solidFill>
                  <a:schemeClr val="bg2"/>
                </a:solidFill>
                <a:effectLst/>
              </a:rPr>
              <a:t>Specialty </a:t>
            </a:r>
            <a:r>
              <a:rPr lang="en-US" sz="1600" b="0" dirty="0">
                <a:solidFill>
                  <a:schemeClr val="bg2"/>
                </a:solidFill>
                <a:effectLst/>
              </a:rPr>
              <a:t>IP rate – 3 months after completing residency/fellowship, and privileged and practicing. </a:t>
            </a:r>
            <a:endParaRPr lang="en-US" sz="1600" b="0" dirty="0" smtClean="0">
              <a:solidFill>
                <a:schemeClr val="bg2"/>
              </a:solidFill>
              <a:effectLst/>
            </a:endParaRPr>
          </a:p>
          <a:p>
            <a:pPr marL="569913" indent="-225425">
              <a:buFont typeface="Arial" panose="020B0604020202020204" pitchFamily="34" charset="0"/>
              <a:buChar char="•"/>
            </a:pPr>
            <a:r>
              <a:rPr lang="en-US" sz="2000" dirty="0" smtClean="0">
                <a:solidFill>
                  <a:schemeClr val="bg2"/>
                </a:solidFill>
                <a:effectLst/>
              </a:rPr>
              <a:t>Dental </a:t>
            </a:r>
            <a:r>
              <a:rPr lang="en-US" sz="2000" dirty="0">
                <a:solidFill>
                  <a:schemeClr val="bg2"/>
                </a:solidFill>
                <a:effectLst/>
              </a:rPr>
              <a:t>Corps </a:t>
            </a:r>
            <a:endParaRPr lang="en-US" sz="2000" dirty="0" smtClean="0">
              <a:solidFill>
                <a:schemeClr val="bg2"/>
              </a:solidFill>
              <a:effectLst/>
            </a:endParaRPr>
          </a:p>
          <a:p>
            <a:pPr marL="746125" indent="-176213">
              <a:buFont typeface="Arial" panose="020B0604020202020204" pitchFamily="34" charset="0"/>
              <a:buChar char="•"/>
            </a:pPr>
            <a:r>
              <a:rPr lang="en-US" sz="1600" b="0" dirty="0" smtClean="0">
                <a:solidFill>
                  <a:schemeClr val="bg2"/>
                </a:solidFill>
                <a:effectLst/>
              </a:rPr>
              <a:t>General </a:t>
            </a:r>
            <a:r>
              <a:rPr lang="en-US" sz="1600" b="0" dirty="0">
                <a:solidFill>
                  <a:schemeClr val="bg2"/>
                </a:solidFill>
                <a:effectLst/>
              </a:rPr>
              <a:t>Dentist IP rate – 3 months after completing dental school, license, privileged and practicing. </a:t>
            </a:r>
            <a:endParaRPr lang="en-US" sz="1600" b="0" dirty="0" smtClean="0">
              <a:solidFill>
                <a:schemeClr val="bg2"/>
              </a:solidFill>
              <a:effectLst/>
            </a:endParaRPr>
          </a:p>
          <a:p>
            <a:pPr marL="746125" indent="-176213">
              <a:buFont typeface="Arial" panose="020B0604020202020204" pitchFamily="34" charset="0"/>
              <a:buChar char="•"/>
            </a:pPr>
            <a:r>
              <a:rPr lang="en-US" sz="1600" b="0" dirty="0" smtClean="0">
                <a:solidFill>
                  <a:schemeClr val="bg2"/>
                </a:solidFill>
                <a:effectLst/>
              </a:rPr>
              <a:t>Specialty </a:t>
            </a:r>
            <a:r>
              <a:rPr lang="en-US" sz="1600" b="0" dirty="0">
                <a:solidFill>
                  <a:schemeClr val="bg2"/>
                </a:solidFill>
                <a:effectLst/>
              </a:rPr>
              <a:t>IP rate – 3 months after completing residency. </a:t>
            </a:r>
            <a:endParaRPr lang="en-US" sz="1600" b="0" dirty="0" smtClean="0">
              <a:solidFill>
                <a:schemeClr val="bg2"/>
              </a:solidFill>
              <a:effectLst/>
            </a:endParaRPr>
          </a:p>
          <a:p>
            <a:pPr marL="569913" indent="-225425">
              <a:buFont typeface="Arial" panose="020B0604020202020204" pitchFamily="34" charset="0"/>
              <a:buChar char="•"/>
            </a:pPr>
            <a:r>
              <a:rPr lang="en-US" sz="2000" dirty="0" smtClean="0">
                <a:solidFill>
                  <a:schemeClr val="bg2"/>
                </a:solidFill>
                <a:effectLst/>
              </a:rPr>
              <a:t>Medical </a:t>
            </a:r>
            <a:r>
              <a:rPr lang="en-US" sz="2000" dirty="0">
                <a:solidFill>
                  <a:schemeClr val="bg2"/>
                </a:solidFill>
                <a:effectLst/>
              </a:rPr>
              <a:t>Service Corps/Nurse Corps </a:t>
            </a:r>
            <a:endParaRPr lang="en-US" sz="2000" dirty="0" smtClean="0">
              <a:solidFill>
                <a:schemeClr val="bg2"/>
              </a:solidFill>
              <a:effectLst/>
            </a:endParaRPr>
          </a:p>
          <a:p>
            <a:pPr marL="746125" indent="-176213">
              <a:buFont typeface="Arial" panose="020B0604020202020204" pitchFamily="34" charset="0"/>
              <a:buChar char="•"/>
            </a:pPr>
            <a:r>
              <a:rPr lang="en-US" sz="1600" b="0" dirty="0" smtClean="0">
                <a:solidFill>
                  <a:schemeClr val="bg2"/>
                </a:solidFill>
                <a:effectLst/>
              </a:rPr>
              <a:t>3 </a:t>
            </a:r>
            <a:r>
              <a:rPr lang="en-US" sz="1600" b="0" dirty="0">
                <a:solidFill>
                  <a:schemeClr val="bg2"/>
                </a:solidFill>
                <a:effectLst/>
              </a:rPr>
              <a:t>months after completing qualifying training for specialty, licensed privileged and practicing. </a:t>
            </a:r>
            <a:br>
              <a:rPr lang="en-US" sz="1600" b="0" dirty="0">
                <a:solidFill>
                  <a:schemeClr val="bg2"/>
                </a:solidFill>
                <a:effectLst/>
              </a:rPr>
            </a:br>
            <a:endParaRPr lang="en-US" sz="1600" b="0" dirty="0">
              <a:solidFill>
                <a:schemeClr val="bg2"/>
              </a:solidFill>
            </a:endParaRPr>
          </a:p>
        </p:txBody>
      </p:sp>
    </p:spTree>
    <p:extLst>
      <p:ext uri="{BB962C8B-B14F-4D97-AF65-F5344CB8AC3E}">
        <p14:creationId xmlns:p14="http://schemas.microsoft.com/office/powerpoint/2010/main" val="1421476636"/>
      </p:ext>
    </p:extLst>
  </p:cSld>
  <p:clrMapOvr>
    <a:masterClrMapping/>
  </p:clrMapOvr>
  <p:transition spd="med">
    <p:split orient="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3371" y="76200"/>
            <a:ext cx="7620000" cy="762000"/>
          </a:xfrm>
        </p:spPr>
        <p:txBody>
          <a:bodyPr/>
          <a:lstStyle/>
          <a:p>
            <a:r>
              <a:rPr lang="en-US" sz="2800" b="0" dirty="0" smtClean="0">
                <a:effectLst/>
                <a:latin typeface="+mn-lt"/>
              </a:rPr>
              <a:t>Board Certification Pay (BCP)</a:t>
            </a:r>
            <a:endParaRPr lang="en-US" sz="2800" dirty="0">
              <a:latin typeface="+mn-lt"/>
            </a:endParaRPr>
          </a:p>
        </p:txBody>
      </p:sp>
      <p:sp>
        <p:nvSpPr>
          <p:cNvPr id="3" name="Content Placeholder 2"/>
          <p:cNvSpPr>
            <a:spLocks noGrp="1"/>
          </p:cNvSpPr>
          <p:nvPr>
            <p:ph idx="1"/>
          </p:nvPr>
        </p:nvSpPr>
        <p:spPr>
          <a:xfrm>
            <a:off x="304800" y="1143000"/>
            <a:ext cx="8686800" cy="5410200"/>
          </a:xfrm>
        </p:spPr>
        <p:txBody>
          <a:bodyPr/>
          <a:lstStyle/>
          <a:p>
            <a:pPr marL="746125" lvl="1" indent="-346075" eaLnBrk="1" hangingPunct="1">
              <a:spcBef>
                <a:spcPct val="0"/>
              </a:spcBef>
              <a:spcAft>
                <a:spcPct val="0"/>
              </a:spcAft>
              <a:buClrTx/>
              <a:buFont typeface="Arial" pitchFamily="34" charset="0"/>
              <a:buChar char="•"/>
            </a:pPr>
            <a:r>
              <a:rPr lang="en-US" sz="2000" b="1" kern="1200" dirty="0">
                <a:solidFill>
                  <a:srgbClr val="000000"/>
                </a:solidFill>
                <a:effectLst/>
                <a:ea typeface="+mn-ea"/>
                <a:cs typeface="+mn-cs"/>
              </a:rPr>
              <a:t>Board Certification Pay (BCP) </a:t>
            </a:r>
            <a:endParaRPr lang="en-US" sz="2000" b="1" kern="1200" dirty="0" smtClean="0">
              <a:solidFill>
                <a:srgbClr val="000000"/>
              </a:solidFill>
              <a:effectLst/>
              <a:ea typeface="+mn-ea"/>
              <a:cs typeface="+mn-cs"/>
            </a:endParaRPr>
          </a:p>
          <a:p>
            <a:pPr marL="969963" lvl="1" indent="-223838" eaLnBrk="1" hangingPunct="1">
              <a:spcBef>
                <a:spcPct val="0"/>
              </a:spcBef>
              <a:spcAft>
                <a:spcPct val="0"/>
              </a:spcAft>
              <a:buClrTx/>
              <a:buNone/>
            </a:pPr>
            <a:endParaRPr lang="en-US" sz="1400" b="1" kern="1200" dirty="0">
              <a:solidFill>
                <a:srgbClr val="000000"/>
              </a:solidFill>
              <a:effectLst/>
              <a:ea typeface="+mn-ea"/>
              <a:cs typeface="+mn-cs"/>
            </a:endParaRPr>
          </a:p>
          <a:p>
            <a:pPr marL="1031875" lvl="1" eaLnBrk="1" hangingPunct="1">
              <a:spcBef>
                <a:spcPct val="0"/>
              </a:spcBef>
              <a:spcAft>
                <a:spcPct val="0"/>
              </a:spcAft>
              <a:buClrTx/>
              <a:buFontTx/>
              <a:buChar char="-"/>
            </a:pPr>
            <a:r>
              <a:rPr lang="en-US" sz="1600" kern="1200" dirty="0" smtClean="0">
                <a:solidFill>
                  <a:srgbClr val="000000"/>
                </a:solidFill>
                <a:effectLst/>
                <a:ea typeface="+mn-ea"/>
                <a:cs typeface="+mn-cs"/>
              </a:rPr>
              <a:t>Member submits request/agreement, with CO endorsement, to remain on active duty </a:t>
            </a:r>
            <a:r>
              <a:rPr lang="en-US" sz="1600" kern="1200" dirty="0">
                <a:solidFill>
                  <a:srgbClr val="000000"/>
                </a:solidFill>
                <a:effectLst/>
                <a:ea typeface="+mn-ea"/>
                <a:cs typeface="+mn-cs"/>
              </a:rPr>
              <a:t>for minimum period of one year, and must serve the initial one year</a:t>
            </a:r>
            <a:r>
              <a:rPr lang="en-US" sz="1600" kern="1200" dirty="0" smtClean="0">
                <a:solidFill>
                  <a:srgbClr val="000000"/>
                </a:solidFill>
                <a:effectLst/>
                <a:ea typeface="+mn-ea"/>
                <a:cs typeface="+mn-cs"/>
              </a:rPr>
              <a:t>.</a:t>
            </a: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Tx/>
              <a:buChar char="-"/>
            </a:pPr>
            <a:r>
              <a:rPr lang="en-US" sz="1600" kern="1200" dirty="0" smtClean="0">
                <a:solidFill>
                  <a:srgbClr val="000000"/>
                </a:solidFill>
                <a:effectLst/>
                <a:ea typeface="+mn-ea"/>
                <a:cs typeface="+mn-cs"/>
              </a:rPr>
              <a:t>Eligible date is the date all requirements were met, similar to calculating the eligibility date for the IP.</a:t>
            </a: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Tx/>
              <a:buChar char="-"/>
            </a:pPr>
            <a:r>
              <a:rPr lang="en-US" sz="1600" kern="1200" dirty="0" smtClean="0">
                <a:solidFill>
                  <a:srgbClr val="000000"/>
                </a:solidFill>
                <a:effectLst/>
                <a:ea typeface="+mn-ea"/>
                <a:cs typeface="+mn-cs"/>
              </a:rPr>
              <a:t>Eligibility date is date certified, date reported to active duty, or day after completing the specialty qualification training, whichever is later. Some boards are taken while the member is in the training, and recognized as certified while in the training; however, to be eligible the officer must be assigned the specialty, which does not occur until the member actually completes the training, and why the date certified is not until the day after completing the training.</a:t>
            </a: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Tx/>
              <a:buChar char="-"/>
            </a:pPr>
            <a:r>
              <a:rPr lang="en-US" sz="1600" kern="1200" dirty="0" smtClean="0">
                <a:solidFill>
                  <a:srgbClr val="000000"/>
                </a:solidFill>
                <a:effectLst/>
                <a:ea typeface="+mn-ea"/>
                <a:cs typeface="+mn-cs"/>
              </a:rPr>
              <a:t>Member must provide verification of certification, by the recognized board listed in the annual pay guidance.</a:t>
            </a: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Tx/>
              <a:buChar char="-"/>
            </a:pPr>
            <a:r>
              <a:rPr lang="en-US" sz="1600" kern="1200" dirty="0" smtClean="0">
                <a:solidFill>
                  <a:srgbClr val="000000"/>
                </a:solidFill>
                <a:effectLst/>
                <a:ea typeface="+mn-ea"/>
                <a:cs typeface="+mn-cs"/>
              </a:rPr>
              <a:t>BCP will be approved and continue only for the period of MOC or certification; whichever is the earliest to expire.  Member will have to provide periodic verification of certification or meeting Maintenance of Certification (MOC).  </a:t>
            </a: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Tx/>
              <a:buChar char="-"/>
            </a:pPr>
            <a:endParaRPr lang="en-US" sz="1400" kern="1200" dirty="0">
              <a:solidFill>
                <a:srgbClr val="000000"/>
              </a:solidFill>
              <a:effectLst/>
              <a:ea typeface="+mn-ea"/>
              <a:cs typeface="+mn-cs"/>
            </a:endParaRPr>
          </a:p>
          <a:p>
            <a:pPr marL="969963" lvl="1" indent="-223838" eaLnBrk="1" hangingPunct="1">
              <a:spcBef>
                <a:spcPct val="0"/>
              </a:spcBef>
              <a:spcAft>
                <a:spcPct val="0"/>
              </a:spcAft>
              <a:buClrTx/>
              <a:buNone/>
            </a:pPr>
            <a:endParaRPr lang="en-US" sz="1800" kern="1200" dirty="0">
              <a:solidFill>
                <a:srgbClr val="000000"/>
              </a:solidFill>
              <a:effectLst/>
              <a:ea typeface="+mn-ea"/>
              <a:cs typeface="+mn-cs"/>
            </a:endParaRPr>
          </a:p>
          <a:p>
            <a:pPr marL="746125" lvl="3" indent="-288925">
              <a:lnSpc>
                <a:spcPct val="80000"/>
              </a:lnSpc>
              <a:buFont typeface="Courier New" pitchFamily="49" charset="0"/>
              <a:buChar char="o"/>
              <a:defRPr/>
            </a:pPr>
            <a:endParaRPr lang="en-US" sz="2000" dirty="0" smtClean="0">
              <a:solidFill>
                <a:schemeClr val="bg2"/>
              </a:solidFill>
              <a:effectLst/>
            </a:endParaRPr>
          </a:p>
          <a:p>
            <a:pPr>
              <a:buNone/>
            </a:pPr>
            <a:endParaRPr lang="en-US" dirty="0"/>
          </a:p>
        </p:txBody>
      </p:sp>
    </p:spTree>
  </p:cSld>
  <p:clrMapOvr>
    <a:masterClrMapping/>
  </p:clrMapOvr>
  <p:transition spd="med">
    <p:split orient="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Board Certification Pay (BCP</a:t>
            </a:r>
            <a:r>
              <a:rPr lang="en-US" sz="2800" b="0" dirty="0" smtClean="0">
                <a:solidFill>
                  <a:srgbClr val="FF0000"/>
                </a:solidFill>
                <a:effectLst/>
                <a:latin typeface="Arial"/>
              </a:rPr>
              <a:t>) cont’d</a:t>
            </a:r>
            <a:endParaRPr lang="en-US" dirty="0"/>
          </a:p>
        </p:txBody>
      </p:sp>
      <p:sp>
        <p:nvSpPr>
          <p:cNvPr id="3" name="Content Placeholder 2"/>
          <p:cNvSpPr>
            <a:spLocks noGrp="1"/>
          </p:cNvSpPr>
          <p:nvPr>
            <p:ph idx="1"/>
          </p:nvPr>
        </p:nvSpPr>
        <p:spPr/>
        <p:txBody>
          <a:bodyPr/>
          <a:lstStyle/>
          <a:p>
            <a:pPr marL="1031875" lvl="1" eaLnBrk="1" hangingPunct="1">
              <a:spcBef>
                <a:spcPct val="0"/>
              </a:spcBef>
              <a:spcAft>
                <a:spcPct val="0"/>
              </a:spcAft>
              <a:buClrTx/>
              <a:buFontTx/>
              <a:buChar char="-"/>
            </a:pPr>
            <a:r>
              <a:rPr lang="en-US" sz="1600" kern="1200" dirty="0">
                <a:solidFill>
                  <a:srgbClr val="000000"/>
                </a:solidFill>
                <a:effectLst/>
                <a:ea typeface="+mn-ea"/>
                <a:cs typeface="+mn-cs"/>
              </a:rPr>
              <a:t>Many Medical Corps boards require annual verification, which means members will have to submit annual verification of certification to continue to receive BCP</a:t>
            </a:r>
          </a:p>
          <a:p>
            <a:pPr marL="1031875" lvl="1" eaLnBrk="1" hangingPunct="1">
              <a:spcBef>
                <a:spcPct val="0"/>
              </a:spcBef>
              <a:spcAft>
                <a:spcPct val="0"/>
              </a:spcAft>
              <a:buClrTx/>
              <a:buFontTx/>
              <a:buChar char="-"/>
            </a:pPr>
            <a:endParaRPr lang="en-US" sz="1600" kern="1200" dirty="0" smtClean="0">
              <a:solidFill>
                <a:srgbClr val="000000"/>
              </a:solidFill>
              <a:effectLst/>
            </a:endParaRPr>
          </a:p>
          <a:p>
            <a:pPr marL="1031875" lvl="1" eaLnBrk="1" hangingPunct="1">
              <a:spcBef>
                <a:spcPct val="0"/>
              </a:spcBef>
              <a:spcAft>
                <a:spcPct val="0"/>
              </a:spcAft>
              <a:buClrTx/>
              <a:buFontTx/>
              <a:buChar char="-"/>
            </a:pPr>
            <a:r>
              <a:rPr lang="en-US" sz="1600" kern="1200" dirty="0" smtClean="0">
                <a:solidFill>
                  <a:srgbClr val="000000"/>
                </a:solidFill>
                <a:effectLst/>
              </a:rPr>
              <a:t>BCP </a:t>
            </a:r>
            <a:r>
              <a:rPr lang="en-US" sz="1600" kern="1200" dirty="0">
                <a:solidFill>
                  <a:srgbClr val="000000"/>
                </a:solidFill>
                <a:effectLst/>
              </a:rPr>
              <a:t>will not be </a:t>
            </a:r>
            <a:r>
              <a:rPr lang="en-US" sz="1600" kern="1200" dirty="0" smtClean="0">
                <a:solidFill>
                  <a:srgbClr val="000000"/>
                </a:solidFill>
                <a:effectLst/>
              </a:rPr>
              <a:t>automatically terminated.  Any termination will not occur </a:t>
            </a:r>
            <a:r>
              <a:rPr lang="en-US" sz="1600" kern="1200" dirty="0">
                <a:solidFill>
                  <a:srgbClr val="000000"/>
                </a:solidFill>
                <a:effectLst/>
              </a:rPr>
              <a:t>until notification to either Corps/Command/Individual </a:t>
            </a:r>
            <a:r>
              <a:rPr lang="en-US" sz="1600" kern="1200" dirty="0" smtClean="0">
                <a:solidFill>
                  <a:srgbClr val="000000"/>
                </a:solidFill>
                <a:effectLst/>
              </a:rPr>
              <a:t>has </a:t>
            </a:r>
            <a:r>
              <a:rPr lang="en-US" sz="1600" kern="1200" dirty="0">
                <a:solidFill>
                  <a:srgbClr val="000000"/>
                </a:solidFill>
                <a:effectLst/>
              </a:rPr>
              <a:t>been sent to inform member to provide documentation verifying certification.</a:t>
            </a:r>
          </a:p>
          <a:p>
            <a:pPr marL="1031875" lvl="1" eaLnBrk="1" hangingPunct="1">
              <a:spcBef>
                <a:spcPct val="0"/>
              </a:spcBef>
              <a:spcAft>
                <a:spcPct val="0"/>
              </a:spcAft>
              <a:buClrTx/>
              <a:buFontTx/>
              <a:buChar char="-"/>
            </a:pPr>
            <a:endParaRPr lang="en-US" sz="1400" kern="1200" dirty="0" smtClean="0">
              <a:solidFill>
                <a:srgbClr val="000000"/>
              </a:solidFill>
              <a:effectLst/>
              <a:ea typeface="+mn-ea"/>
              <a:cs typeface="+mn-cs"/>
            </a:endParaRPr>
          </a:p>
          <a:p>
            <a:pPr marL="1031875" lvl="1" eaLnBrk="1" hangingPunct="1">
              <a:spcBef>
                <a:spcPct val="0"/>
              </a:spcBef>
              <a:spcAft>
                <a:spcPct val="0"/>
              </a:spcAft>
              <a:buClrTx/>
              <a:buFontTx/>
              <a:buChar char="-"/>
            </a:pPr>
            <a:r>
              <a:rPr lang="en-US" sz="1600" kern="1200" dirty="0" smtClean="0">
                <a:solidFill>
                  <a:srgbClr val="000000"/>
                </a:solidFill>
                <a:effectLst/>
                <a:ea typeface="+mn-ea"/>
                <a:cs typeface="+mn-cs"/>
              </a:rPr>
              <a:t>If </a:t>
            </a:r>
            <a:r>
              <a:rPr lang="en-US" sz="1600" kern="1200" dirty="0">
                <a:solidFill>
                  <a:srgbClr val="000000"/>
                </a:solidFill>
                <a:effectLst/>
                <a:ea typeface="+mn-ea"/>
                <a:cs typeface="+mn-cs"/>
              </a:rPr>
              <a:t>member is no longer board certified command must notify BUMED to terminate BCP effective the date certification expired, or was terminated.</a:t>
            </a:r>
          </a:p>
          <a:p>
            <a:pPr marL="1031875" lvl="1" eaLnBrk="1" hangingPunct="1">
              <a:spcBef>
                <a:spcPct val="0"/>
              </a:spcBef>
              <a:spcAft>
                <a:spcPct val="0"/>
              </a:spcAft>
              <a:buClrTx/>
              <a:buFontTx/>
              <a:buChar char="-"/>
            </a:pPr>
            <a:endParaRPr lang="en-US" sz="1600" kern="1200" dirty="0">
              <a:solidFill>
                <a:srgbClr val="000000"/>
              </a:solidFill>
              <a:effectLst/>
              <a:ea typeface="+mn-ea"/>
              <a:cs typeface="+mn-cs"/>
            </a:endParaRPr>
          </a:p>
          <a:p>
            <a:pPr marL="1031875" lvl="1" eaLnBrk="1" hangingPunct="1">
              <a:spcBef>
                <a:spcPct val="0"/>
              </a:spcBef>
              <a:spcAft>
                <a:spcPct val="0"/>
              </a:spcAft>
              <a:buClrTx/>
              <a:buFont typeface="Arial" panose="020B0604020202020204" pitchFamily="34" charset="0"/>
              <a:buChar char="‾"/>
            </a:pPr>
            <a:r>
              <a:rPr lang="en-US" sz="1600" kern="1200" dirty="0" smtClean="0">
                <a:solidFill>
                  <a:srgbClr val="000000"/>
                </a:solidFill>
                <a:effectLst/>
              </a:rPr>
              <a:t>Processing </a:t>
            </a:r>
            <a:r>
              <a:rPr lang="en-US" sz="1600" kern="1200" dirty="0">
                <a:solidFill>
                  <a:srgbClr val="000000"/>
                </a:solidFill>
                <a:effectLst/>
              </a:rPr>
              <a:t>time can take 2-3 months from date submitted to BUMED until pay posts to member’s paycheck.</a:t>
            </a:r>
          </a:p>
          <a:p>
            <a:pPr marL="0" indent="0">
              <a:buNone/>
            </a:pPr>
            <a:endParaRPr lang="en-US" dirty="0"/>
          </a:p>
        </p:txBody>
      </p:sp>
    </p:spTree>
    <p:extLst>
      <p:ext uri="{BB962C8B-B14F-4D97-AF65-F5344CB8AC3E}">
        <p14:creationId xmlns:p14="http://schemas.microsoft.com/office/powerpoint/2010/main" val="2945765136"/>
      </p:ext>
    </p:extLst>
  </p:cSld>
  <p:clrMapOvr>
    <a:masterClrMapping/>
  </p:clrMapOvr>
  <p:transition spd="med">
    <p:split orient="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effectLst/>
                <a:latin typeface="+mn-lt"/>
              </a:rPr>
              <a:t>DFAS PAY SYSTEM IDENTIFIERS FOR IP/BCP</a:t>
            </a:r>
            <a:endParaRPr lang="en-US" sz="2800" b="0" dirty="0">
              <a:effectLst/>
              <a:latin typeface="+mn-lt"/>
            </a:endParaRPr>
          </a:p>
        </p:txBody>
      </p:sp>
      <p:sp>
        <p:nvSpPr>
          <p:cNvPr id="3" name="Content Placeholder 2"/>
          <p:cNvSpPr>
            <a:spLocks noGrp="1"/>
          </p:cNvSpPr>
          <p:nvPr>
            <p:ph idx="1"/>
          </p:nvPr>
        </p:nvSpPr>
        <p:spPr>
          <a:xfrm>
            <a:off x="225425" y="1295400"/>
            <a:ext cx="8686800" cy="5181600"/>
          </a:xfrm>
          <a:noFill/>
          <a:ln>
            <a:noFill/>
          </a:ln>
        </p:spPr>
        <p:txBody>
          <a:bodyPr/>
          <a:lstStyle/>
          <a:p>
            <a:endParaRPr lang="en-US" sz="800" b="0" dirty="0" smtClean="0">
              <a:solidFill>
                <a:schemeClr val="bg2"/>
              </a:solidFill>
              <a:effectLst/>
            </a:endParaRPr>
          </a:p>
          <a:p>
            <a:pPr>
              <a:buFont typeface="Arial" panose="020B0604020202020204" pitchFamily="34" charset="0"/>
              <a:buChar char="•"/>
            </a:pPr>
            <a:r>
              <a:rPr lang="en-US" sz="1600" b="0" dirty="0" smtClean="0">
                <a:solidFill>
                  <a:schemeClr val="bg2"/>
                </a:solidFill>
                <a:effectLst/>
              </a:rPr>
              <a:t>Access DFAS MMPA system under FID 09 for SAVED PAY. </a:t>
            </a:r>
          </a:p>
          <a:p>
            <a:pPr>
              <a:buFont typeface="Arial" panose="020B0604020202020204" pitchFamily="34" charset="0"/>
              <a:buChar char="•"/>
            </a:pPr>
            <a:r>
              <a:rPr lang="en-US" sz="1600" b="0" dirty="0" smtClean="0">
                <a:solidFill>
                  <a:schemeClr val="bg2"/>
                </a:solidFill>
                <a:effectLst/>
              </a:rPr>
              <a:t>In FID 09 the IP and BCP will be designated by separate FIDs.  The separate FIDS are</a:t>
            </a:r>
          </a:p>
          <a:p>
            <a:pPr lvl="1">
              <a:buFont typeface="Arial" panose="020B0604020202020204" pitchFamily="34" charset="0"/>
              <a:buChar char="•"/>
            </a:pPr>
            <a:r>
              <a:rPr lang="en-US" sz="1200" b="0" dirty="0" smtClean="0">
                <a:solidFill>
                  <a:schemeClr val="bg2"/>
                </a:solidFill>
                <a:effectLst/>
              </a:rPr>
              <a:t>FID 10 – Medical Corps IP</a:t>
            </a:r>
          </a:p>
          <a:p>
            <a:pPr lvl="1">
              <a:buFont typeface="Arial" panose="020B0604020202020204" pitchFamily="34" charset="0"/>
              <a:buChar char="•"/>
            </a:pPr>
            <a:r>
              <a:rPr lang="en-US" sz="1200" dirty="0" smtClean="0">
                <a:solidFill>
                  <a:schemeClr val="bg2"/>
                </a:solidFill>
                <a:effectLst/>
              </a:rPr>
              <a:t>FID 11 – Nurse Corps IP</a:t>
            </a:r>
          </a:p>
          <a:p>
            <a:pPr lvl="1">
              <a:buFont typeface="Arial" panose="020B0604020202020204" pitchFamily="34" charset="0"/>
              <a:buChar char="•"/>
            </a:pPr>
            <a:r>
              <a:rPr lang="en-US" sz="1200" dirty="0" smtClean="0">
                <a:solidFill>
                  <a:schemeClr val="bg2"/>
                </a:solidFill>
                <a:effectLst/>
              </a:rPr>
              <a:t>FID 15 – All Corps BCP</a:t>
            </a:r>
          </a:p>
          <a:p>
            <a:pPr lvl="1">
              <a:buFont typeface="Arial" panose="020B0604020202020204" pitchFamily="34" charset="0"/>
              <a:buChar char="•"/>
            </a:pPr>
            <a:r>
              <a:rPr lang="en-US" sz="1200" b="0" dirty="0" smtClean="0">
                <a:solidFill>
                  <a:schemeClr val="bg2"/>
                </a:solidFill>
                <a:effectLst/>
              </a:rPr>
              <a:t>FID 16 – Medical Service Corps IP</a:t>
            </a:r>
          </a:p>
          <a:p>
            <a:pPr lvl="1">
              <a:buFont typeface="Arial" panose="020B0604020202020204" pitchFamily="34" charset="0"/>
              <a:buChar char="•"/>
            </a:pPr>
            <a:r>
              <a:rPr lang="en-US" sz="1200" dirty="0" smtClean="0">
                <a:solidFill>
                  <a:schemeClr val="bg2"/>
                </a:solidFill>
                <a:effectLst/>
              </a:rPr>
              <a:t>FID 17 – Dental Corps IP</a:t>
            </a:r>
          </a:p>
          <a:p>
            <a:pPr marL="344488" lvl="1" indent="-344488">
              <a:buFont typeface="Arial" panose="020B0604020202020204" pitchFamily="34" charset="0"/>
              <a:buChar char="•"/>
            </a:pPr>
            <a:r>
              <a:rPr lang="en-US" sz="1600" dirty="0" smtClean="0">
                <a:solidFill>
                  <a:schemeClr val="bg2"/>
                </a:solidFill>
                <a:effectLst/>
              </a:rPr>
              <a:t>In the below screenshot member is being paid monthly BCP Rate $500 FID 15, and monthly IP rate $5416.67 FID 10, and on the LES it will reflect SAVED PAY $5916.67.</a:t>
            </a:r>
          </a:p>
          <a:p>
            <a:endParaRPr lang="en-US" sz="800" b="0" dirty="0">
              <a:solidFill>
                <a:schemeClr val="bg2"/>
              </a:solidFill>
              <a:effectLst/>
            </a:endParaRPr>
          </a:p>
          <a:p>
            <a:r>
              <a:rPr lang="en-US" sz="900" b="0" dirty="0" smtClean="0">
                <a:solidFill>
                  <a:schemeClr val="bg2"/>
                </a:solidFill>
                <a:effectLst/>
              </a:rPr>
              <a:t>09 </a:t>
            </a:r>
            <a:r>
              <a:rPr lang="en-US" sz="900" b="0" dirty="0">
                <a:solidFill>
                  <a:schemeClr val="bg2"/>
                </a:solidFill>
                <a:effectLst/>
              </a:rPr>
              <a:t>SAVE PAY*  ENTRY-OPEN-DT 180625 01 07 1  CNTRL-CODE 0  ACTN 04  START       </a:t>
            </a:r>
          </a:p>
          <a:p>
            <a:r>
              <a:rPr lang="en-US" sz="900" b="0" dirty="0">
                <a:solidFill>
                  <a:schemeClr val="bg2"/>
                </a:solidFill>
                <a:effectLst/>
              </a:rPr>
              <a:t>   180623  ENTLMT-MM 2,958.33  ENTLMT 5,916.67  ENTLMT-NM 5,916.67             </a:t>
            </a:r>
          </a:p>
          <a:p>
            <a:r>
              <a:rPr lang="en-US" sz="900" b="0" dirty="0">
                <a:solidFill>
                  <a:schemeClr val="bg2"/>
                </a:solidFill>
                <a:effectLst/>
              </a:rPr>
              <a:t>   TXBL-ENTLMT 5,916.67  TXBL-ENTLMT-NM 5,916.67  PREV-GR 05  SAVE-PAY-TYPE G  </a:t>
            </a:r>
          </a:p>
          <a:p>
            <a:r>
              <a:rPr lang="en-US" sz="900" b="0" dirty="0">
                <a:solidFill>
                  <a:schemeClr val="bg2"/>
                </a:solidFill>
                <a:effectLst/>
              </a:rPr>
              <a:t>   FORMAT-ID 15  MNTLY-RATE 500.00  FORMAT-ID 10  MNTLY-RATE 5,416.67          </a:t>
            </a:r>
          </a:p>
          <a:p>
            <a:r>
              <a:rPr lang="en-US" sz="900" b="0" dirty="0">
                <a:solidFill>
                  <a:schemeClr val="bg2"/>
                </a:solidFill>
                <a:effectLst/>
              </a:rPr>
              <a:t>   FORMAT-ID     MNTLY-RATE 0.00  FORMAT-ID     MNTLY-RATE 0.00  FORMAT-ID     </a:t>
            </a:r>
          </a:p>
          <a:p>
            <a:r>
              <a:rPr lang="en-US" sz="900" b="0" dirty="0">
                <a:solidFill>
                  <a:schemeClr val="bg2"/>
                </a:solidFill>
                <a:effectLst/>
              </a:rPr>
              <a:t>   MNTLY-RATE 0.00  FORMAT-ID     MNTLY-RATE 0.00  FORMAT-ID     MNTLY-RATE    </a:t>
            </a:r>
          </a:p>
          <a:p>
            <a:r>
              <a:rPr lang="en-US" sz="900" b="0" dirty="0">
                <a:solidFill>
                  <a:schemeClr val="bg2"/>
                </a:solidFill>
                <a:effectLst/>
              </a:rPr>
              <a:t>   0.00  FORMAT-ID     MNTLY-RATE 0.00  FORMAT-ID     MNTLY-RATE 0.00          </a:t>
            </a:r>
          </a:p>
          <a:p>
            <a:r>
              <a:rPr lang="en-US" sz="900" b="0" dirty="0">
                <a:solidFill>
                  <a:schemeClr val="bg2"/>
                </a:solidFill>
                <a:effectLst/>
              </a:rPr>
              <a:t>   FORMAT-ID     MNTLY-RATE 0.00  FORMAT-ID     MNTLY-RATE 0.00  FORMAT-ID     </a:t>
            </a:r>
          </a:p>
          <a:p>
            <a:r>
              <a:rPr lang="en-US" sz="900" b="0" dirty="0">
                <a:solidFill>
                  <a:schemeClr val="bg2"/>
                </a:solidFill>
                <a:effectLst/>
              </a:rPr>
              <a:t>   MNTLY-RATE 0.00  FORMAT-ID     MNTLY-RATE 0.00  FORMAT-ID     MNTLY-RATE    </a:t>
            </a:r>
          </a:p>
          <a:p>
            <a:r>
              <a:rPr lang="en-US" sz="900" b="0" dirty="0">
                <a:solidFill>
                  <a:schemeClr val="bg2"/>
                </a:solidFill>
                <a:effectLst/>
              </a:rPr>
              <a:t>   0.00  FORMAT-ID     MNTLY-RATE 0.00 </a:t>
            </a:r>
          </a:p>
        </p:txBody>
      </p:sp>
    </p:spTree>
    <p:extLst>
      <p:ext uri="{BB962C8B-B14F-4D97-AF65-F5344CB8AC3E}">
        <p14:creationId xmlns:p14="http://schemas.microsoft.com/office/powerpoint/2010/main" val="2971536657"/>
      </p:ext>
    </p:extLst>
  </p:cSld>
  <p:clrMapOvr>
    <a:masterClrMapping/>
  </p:clrMapOvr>
  <p:transition spd="med">
    <p:split orient="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effectLst/>
                <a:latin typeface="+mn-lt"/>
              </a:rPr>
              <a:t>Retention Bonus (RB)</a:t>
            </a:r>
            <a:endParaRPr lang="en-US" sz="2800" dirty="0">
              <a:latin typeface="+mn-lt"/>
            </a:endParaRPr>
          </a:p>
        </p:txBody>
      </p:sp>
      <p:sp>
        <p:nvSpPr>
          <p:cNvPr id="3" name="Content Placeholder 2"/>
          <p:cNvSpPr>
            <a:spLocks noGrp="1"/>
          </p:cNvSpPr>
          <p:nvPr>
            <p:ph idx="1"/>
          </p:nvPr>
        </p:nvSpPr>
        <p:spPr>
          <a:xfrm>
            <a:off x="228600" y="1066800"/>
            <a:ext cx="8686800" cy="5486400"/>
          </a:xfrm>
        </p:spPr>
        <p:txBody>
          <a:bodyPr/>
          <a:lstStyle/>
          <a:p>
            <a:pPr marL="746125" lvl="1" indent="-346075" eaLnBrk="1" hangingPunct="1">
              <a:spcBef>
                <a:spcPct val="0"/>
              </a:spcBef>
              <a:spcAft>
                <a:spcPct val="0"/>
              </a:spcAft>
              <a:buClrTx/>
              <a:buFont typeface="Arial" pitchFamily="34" charset="0"/>
              <a:buChar char="•"/>
            </a:pPr>
            <a:r>
              <a:rPr lang="en-US" sz="2000" b="1" kern="1200" dirty="0">
                <a:solidFill>
                  <a:srgbClr val="000000"/>
                </a:solidFill>
                <a:effectLst/>
                <a:ea typeface="+mn-ea"/>
                <a:cs typeface="+mn-cs"/>
              </a:rPr>
              <a:t>Retention Bonus (RB) </a:t>
            </a:r>
            <a:r>
              <a:rPr lang="en-US" sz="1200" kern="1200" dirty="0">
                <a:solidFill>
                  <a:srgbClr val="000000"/>
                </a:solidFill>
                <a:effectLst/>
                <a:ea typeface="+mn-ea"/>
                <a:cs typeface="+mn-cs"/>
              </a:rPr>
              <a:t>– </a:t>
            </a:r>
            <a:endParaRPr lang="en-US" sz="1200" kern="1200" dirty="0" smtClean="0">
              <a:solidFill>
                <a:srgbClr val="000000"/>
              </a:solidFill>
              <a:effectLst/>
              <a:ea typeface="+mn-ea"/>
              <a:cs typeface="+mn-cs"/>
            </a:endParaRPr>
          </a:p>
          <a:p>
            <a:pPr marL="746125" lvl="1" indent="-346075" eaLnBrk="1" hangingPunct="1">
              <a:spcBef>
                <a:spcPct val="0"/>
              </a:spcBef>
              <a:spcAft>
                <a:spcPct val="0"/>
              </a:spcAft>
              <a:buClrTx/>
              <a:buFont typeface="Arial" pitchFamily="34" charset="0"/>
              <a:buChar char="•"/>
            </a:pPr>
            <a:endParaRPr lang="en-US" sz="1200" kern="1200" dirty="0">
              <a:solidFill>
                <a:srgbClr val="000000"/>
              </a:solidFill>
              <a:effectLst/>
              <a:ea typeface="+mn-ea"/>
              <a:cs typeface="+mn-cs"/>
            </a:endParaRPr>
          </a:p>
          <a:p>
            <a:pPr marL="969963" lvl="1" indent="-223838" eaLnBrk="1" hangingPunct="1">
              <a:spcBef>
                <a:spcPct val="0"/>
              </a:spcBef>
              <a:spcAft>
                <a:spcPct val="0"/>
              </a:spcAft>
              <a:buClrTx/>
              <a:buFont typeface="Arial" pitchFamily="34" charset="0"/>
              <a:buChar char="•"/>
            </a:pPr>
            <a:r>
              <a:rPr lang="en-US" sz="1600" kern="1200" dirty="0" smtClean="0">
                <a:solidFill>
                  <a:srgbClr val="000000"/>
                </a:solidFill>
                <a:effectLst/>
                <a:ea typeface="+mn-ea"/>
                <a:cs typeface="+mn-cs"/>
              </a:rPr>
              <a:t>Provided a service member meets all eligibility requirements in the annual Navy Pay Guidance for the respective Corps, the service member may submit a request to Chief, BUMED, via the CO, for a multiyear contract as </a:t>
            </a:r>
            <a:r>
              <a:rPr lang="en-US" sz="1600" kern="1200" dirty="0">
                <a:solidFill>
                  <a:srgbClr val="000000"/>
                </a:solidFill>
                <a:effectLst/>
                <a:ea typeface="+mn-ea"/>
                <a:cs typeface="+mn-cs"/>
              </a:rPr>
              <a:t>authorized in the FY Pay Guidance</a:t>
            </a:r>
            <a:r>
              <a:rPr lang="en-US" sz="1600" kern="1200" dirty="0" smtClean="0">
                <a:solidFill>
                  <a:srgbClr val="000000"/>
                </a:solidFill>
                <a:effectLst/>
                <a:ea typeface="+mn-ea"/>
                <a:cs typeface="+mn-cs"/>
              </a:rPr>
              <a:t>.  </a:t>
            </a:r>
          </a:p>
          <a:p>
            <a:pPr marL="969963" lvl="1" indent="-223838" eaLnBrk="1" hangingPunct="1">
              <a:spcBef>
                <a:spcPct val="0"/>
              </a:spcBef>
              <a:spcAft>
                <a:spcPct val="0"/>
              </a:spcAft>
              <a:buClrTx/>
              <a:buFont typeface="Arial" pitchFamily="34" charset="0"/>
              <a:buChar char="•"/>
            </a:pPr>
            <a:endParaRPr lang="en-US" sz="1600" kern="1200" dirty="0">
              <a:solidFill>
                <a:srgbClr val="000000"/>
              </a:solidFill>
              <a:effectLst/>
              <a:ea typeface="+mn-ea"/>
              <a:cs typeface="+mn-cs"/>
            </a:endParaRPr>
          </a:p>
          <a:p>
            <a:pPr marL="969963" lvl="1" indent="-223838" eaLnBrk="1" hangingPunct="1">
              <a:spcBef>
                <a:spcPct val="0"/>
              </a:spcBef>
              <a:spcAft>
                <a:spcPct val="0"/>
              </a:spcAft>
              <a:buClrTx/>
              <a:buFont typeface="Arial" pitchFamily="34" charset="0"/>
              <a:buChar char="•"/>
            </a:pPr>
            <a:r>
              <a:rPr lang="en-US" sz="1600" kern="1200" dirty="0" smtClean="0">
                <a:solidFill>
                  <a:srgbClr val="000000"/>
                </a:solidFill>
                <a:effectLst/>
                <a:ea typeface="+mn-ea"/>
                <a:cs typeface="+mn-cs"/>
              </a:rPr>
              <a:t>Before the CO endorses the request the command must verify member meets all eligibility requirements within the annual pay guidance, which includes, but is not limited to:</a:t>
            </a:r>
          </a:p>
          <a:p>
            <a:pPr marL="1370013" lvl="2" indent="-223838" eaLnBrk="1" hangingPunct="1">
              <a:spcBef>
                <a:spcPct val="0"/>
              </a:spcBef>
              <a:spcAft>
                <a:spcPct val="0"/>
              </a:spcAft>
              <a:buClrTx/>
              <a:buFont typeface="Arial" pitchFamily="34" charset="0"/>
              <a:buChar char="•"/>
            </a:pPr>
            <a:endParaRPr lang="en-US" sz="1400" kern="1200" dirty="0" smtClean="0">
              <a:solidFill>
                <a:srgbClr val="000000"/>
              </a:solidFill>
              <a:effectLst/>
              <a:ea typeface="+mn-ea"/>
              <a:cs typeface="+mn-cs"/>
            </a:endParaRPr>
          </a:p>
          <a:p>
            <a:pPr marL="1370013" lvl="2" indent="-223838" eaLnBrk="1" hangingPunct="1">
              <a:spcBef>
                <a:spcPct val="0"/>
              </a:spcBef>
              <a:spcAft>
                <a:spcPct val="0"/>
              </a:spcAft>
              <a:buClrTx/>
              <a:buFont typeface="Arial" pitchFamily="34" charset="0"/>
              <a:buChar char="•"/>
            </a:pPr>
            <a:r>
              <a:rPr lang="en-US" sz="1400" kern="1200" dirty="0" smtClean="0">
                <a:solidFill>
                  <a:srgbClr val="000000"/>
                </a:solidFill>
                <a:effectLst/>
                <a:ea typeface="+mn-ea"/>
                <a:cs typeface="+mn-cs"/>
              </a:rPr>
              <a:t>Completion of any accession obligation for education/ training, Health Professions Loan Repayment Program (HPLRP), or accession bonus.</a:t>
            </a:r>
          </a:p>
          <a:p>
            <a:pPr marL="1146175" lvl="2" indent="0" eaLnBrk="1" hangingPunct="1">
              <a:spcBef>
                <a:spcPct val="0"/>
              </a:spcBef>
              <a:spcAft>
                <a:spcPct val="0"/>
              </a:spcAft>
              <a:buClrTx/>
              <a:buNone/>
            </a:pPr>
            <a:endParaRPr lang="en-US" sz="1400" kern="1200" dirty="0" smtClean="0">
              <a:solidFill>
                <a:srgbClr val="000000"/>
              </a:solidFill>
              <a:effectLst/>
              <a:ea typeface="+mn-ea"/>
              <a:cs typeface="+mn-cs"/>
            </a:endParaRPr>
          </a:p>
          <a:p>
            <a:pPr marL="1370013" lvl="2" indent="-223838" eaLnBrk="1" hangingPunct="1">
              <a:spcBef>
                <a:spcPct val="0"/>
              </a:spcBef>
              <a:spcAft>
                <a:spcPct val="0"/>
              </a:spcAft>
              <a:buClrTx/>
              <a:buFont typeface="Arial" pitchFamily="34" charset="0"/>
              <a:buChar char="•"/>
            </a:pPr>
            <a:r>
              <a:rPr lang="en-US" sz="1400" kern="1200" dirty="0" smtClean="0">
                <a:solidFill>
                  <a:srgbClr val="000000"/>
                </a:solidFill>
                <a:effectLst/>
                <a:ea typeface="+mn-ea"/>
                <a:cs typeface="+mn-cs"/>
              </a:rPr>
              <a:t>The effective date is not in the same FY as the completion date of the qualifying training, and no earlier than 3 months after the completion of the qualifying training.</a:t>
            </a:r>
          </a:p>
          <a:p>
            <a:pPr marL="1370013" lvl="2" indent="-223838" eaLnBrk="1" hangingPunct="1">
              <a:spcBef>
                <a:spcPct val="0"/>
              </a:spcBef>
              <a:spcAft>
                <a:spcPct val="0"/>
              </a:spcAft>
              <a:buClrTx/>
              <a:buFont typeface="Arial" pitchFamily="34" charset="0"/>
              <a:buChar char="•"/>
            </a:pPr>
            <a:endParaRPr lang="en-US" sz="1400" kern="1200" dirty="0">
              <a:solidFill>
                <a:srgbClr val="000000"/>
              </a:solidFill>
              <a:effectLst/>
              <a:ea typeface="+mn-ea"/>
              <a:cs typeface="+mn-cs"/>
            </a:endParaRPr>
          </a:p>
          <a:p>
            <a:pPr marL="1370013" lvl="2" indent="-223838" eaLnBrk="1" hangingPunct="1">
              <a:spcBef>
                <a:spcPct val="0"/>
              </a:spcBef>
              <a:spcAft>
                <a:spcPct val="0"/>
              </a:spcAft>
              <a:buClrTx/>
              <a:buFont typeface="Arial" pitchFamily="34" charset="0"/>
              <a:buChar char="•"/>
            </a:pPr>
            <a:r>
              <a:rPr lang="en-US" sz="1400" kern="1200" dirty="0" smtClean="0">
                <a:solidFill>
                  <a:srgbClr val="000000"/>
                </a:solidFill>
                <a:effectLst/>
                <a:ea typeface="+mn-ea"/>
                <a:cs typeface="+mn-cs"/>
              </a:rPr>
              <a:t>Member is licensed, privileged, and practicing the specialty which the RB is being requested.  For MSC and NC it must be the service member’s primary specialty.</a:t>
            </a:r>
          </a:p>
          <a:p>
            <a:pPr marL="969963" lvl="1" indent="-223838" eaLnBrk="1" hangingPunct="1">
              <a:spcBef>
                <a:spcPct val="0"/>
              </a:spcBef>
              <a:spcAft>
                <a:spcPct val="0"/>
              </a:spcAft>
              <a:buClrTx/>
              <a:buFont typeface="Arial" pitchFamily="34" charset="0"/>
              <a:buChar char="•"/>
            </a:pPr>
            <a:endParaRPr lang="en-US" sz="1800" kern="1200" dirty="0">
              <a:solidFill>
                <a:srgbClr val="000000"/>
              </a:solidFill>
              <a:effectLst/>
              <a:ea typeface="+mn-ea"/>
              <a:cs typeface="+mn-cs"/>
            </a:endParaRPr>
          </a:p>
          <a:p>
            <a:pPr marL="969963" lvl="1" indent="-223838" eaLnBrk="1" hangingPunct="1">
              <a:spcBef>
                <a:spcPct val="0"/>
              </a:spcBef>
              <a:spcAft>
                <a:spcPct val="0"/>
              </a:spcAft>
              <a:buClrTx/>
              <a:buFont typeface="Arial" pitchFamily="34" charset="0"/>
              <a:buChar char="•"/>
            </a:pPr>
            <a:r>
              <a:rPr lang="en-US" sz="1600" kern="1200" dirty="0" smtClean="0">
                <a:solidFill>
                  <a:srgbClr val="000000"/>
                </a:solidFill>
                <a:effectLst/>
                <a:ea typeface="+mn-ea"/>
                <a:cs typeface="+mn-cs"/>
              </a:rPr>
              <a:t>After verification member is eligible, and CO endorses request, command forwards the request and endorsement via email to BUMED Special Pays.</a:t>
            </a:r>
            <a:endParaRPr lang="en-US" sz="1600" kern="1200" dirty="0">
              <a:solidFill>
                <a:srgbClr val="000000"/>
              </a:solidFill>
              <a:effectLst/>
              <a:ea typeface="+mn-ea"/>
              <a:cs typeface="+mn-cs"/>
            </a:endParaRPr>
          </a:p>
          <a:p>
            <a:pPr marL="969963" lvl="1" indent="-223838" eaLnBrk="1" hangingPunct="1">
              <a:spcBef>
                <a:spcPct val="0"/>
              </a:spcBef>
              <a:spcAft>
                <a:spcPct val="0"/>
              </a:spcAft>
              <a:buClrTx/>
              <a:buFont typeface="Arial" pitchFamily="34" charset="0"/>
              <a:buChar char="•"/>
            </a:pPr>
            <a:endParaRPr lang="en-US" sz="1800" kern="1200" dirty="0">
              <a:solidFill>
                <a:srgbClr val="000000"/>
              </a:solidFill>
              <a:effectLst/>
              <a:ea typeface="+mn-ea"/>
              <a:cs typeface="+mn-cs"/>
            </a:endParaRPr>
          </a:p>
          <a:p>
            <a:pPr marL="746125" lvl="1" indent="0" eaLnBrk="1" hangingPunct="1">
              <a:spcBef>
                <a:spcPct val="0"/>
              </a:spcBef>
              <a:spcAft>
                <a:spcPct val="0"/>
              </a:spcAft>
              <a:buClrTx/>
              <a:buNone/>
            </a:pPr>
            <a:endParaRPr lang="en-US" sz="1800" kern="1200" dirty="0">
              <a:solidFill>
                <a:srgbClr val="000000"/>
              </a:solidFill>
              <a:effectLst/>
              <a:ea typeface="+mn-ea"/>
              <a:cs typeface="+mn-cs"/>
            </a:endParaRPr>
          </a:p>
          <a:p>
            <a:endParaRPr lang="en-US" dirty="0"/>
          </a:p>
        </p:txBody>
      </p:sp>
    </p:spTree>
  </p:cSld>
  <p:clrMapOvr>
    <a:masterClrMapping/>
  </p:clrMapOvr>
  <p:transition spd="med">
    <p:split orient="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effectLst/>
                <a:latin typeface="+mn-lt"/>
              </a:rPr>
              <a:t>Retention Bonus (RB</a:t>
            </a:r>
            <a:r>
              <a:rPr lang="en-US" sz="2800" b="0" dirty="0" smtClean="0">
                <a:effectLst/>
                <a:latin typeface="+mn-lt"/>
              </a:rPr>
              <a:t>) cont’d</a:t>
            </a:r>
            <a:endParaRPr lang="en-US" sz="2800" b="0" dirty="0">
              <a:effectLst/>
              <a:latin typeface="+mn-lt"/>
            </a:endParaRPr>
          </a:p>
        </p:txBody>
      </p:sp>
      <p:sp>
        <p:nvSpPr>
          <p:cNvPr id="3" name="Content Placeholder 2"/>
          <p:cNvSpPr>
            <a:spLocks noGrp="1"/>
          </p:cNvSpPr>
          <p:nvPr>
            <p:ph idx="1"/>
          </p:nvPr>
        </p:nvSpPr>
        <p:spPr/>
        <p:txBody>
          <a:bodyPr/>
          <a:lstStyle/>
          <a:p>
            <a:pPr marL="1027113" indent="-280988">
              <a:buFont typeface="Arial" panose="020B0604020202020204" pitchFamily="34" charset="0"/>
              <a:buChar char="•"/>
            </a:pPr>
            <a:r>
              <a:rPr lang="en-US" sz="1800" b="0" kern="1200" dirty="0" smtClean="0">
                <a:solidFill>
                  <a:srgbClr val="000000"/>
                </a:solidFill>
                <a:effectLst/>
              </a:rPr>
              <a:t>Upon receipt BUMED will review and verify member’s eligibility, such as statutory service limits which is listed on the next page.  If member meets eligibility BUMED Special Pays prepares a contract</a:t>
            </a:r>
            <a:r>
              <a:rPr lang="en-US" sz="1800" b="0" kern="1200" dirty="0">
                <a:solidFill>
                  <a:srgbClr val="000000"/>
                </a:solidFill>
                <a:effectLst/>
              </a:rPr>
              <a:t>, which </a:t>
            </a:r>
            <a:r>
              <a:rPr lang="en-US" sz="1800" b="0" kern="1200" dirty="0" smtClean="0">
                <a:solidFill>
                  <a:srgbClr val="000000"/>
                </a:solidFill>
                <a:effectLst/>
              </a:rPr>
              <a:t>BUMED has 30 days to complete from date of receipt of the correct request.  </a:t>
            </a:r>
            <a:endParaRPr lang="en-US" sz="1800" b="0" kern="1200" dirty="0">
              <a:solidFill>
                <a:srgbClr val="000000"/>
              </a:solidFill>
              <a:effectLst/>
            </a:endParaRPr>
          </a:p>
          <a:p>
            <a:pPr marL="1027113" indent="-280988">
              <a:buFont typeface="Arial" panose="020B0604020202020204" pitchFamily="34" charset="0"/>
              <a:buChar char="•"/>
            </a:pPr>
            <a:r>
              <a:rPr lang="en-US" sz="1800" b="0" kern="1200" dirty="0" smtClean="0">
                <a:solidFill>
                  <a:srgbClr val="000000"/>
                </a:solidFill>
                <a:effectLst/>
              </a:rPr>
              <a:t>When completed BUMED </a:t>
            </a:r>
            <a:r>
              <a:rPr lang="en-US" sz="1800" b="0" kern="1200" dirty="0">
                <a:solidFill>
                  <a:srgbClr val="000000"/>
                </a:solidFill>
                <a:effectLst/>
              </a:rPr>
              <a:t>returns the </a:t>
            </a:r>
            <a:r>
              <a:rPr lang="en-US" sz="1800" b="0" kern="1200" dirty="0" smtClean="0">
                <a:solidFill>
                  <a:srgbClr val="000000"/>
                </a:solidFill>
                <a:effectLst/>
              </a:rPr>
              <a:t>contract </a:t>
            </a:r>
            <a:r>
              <a:rPr lang="en-US" sz="1800" b="0" kern="1200" dirty="0">
                <a:solidFill>
                  <a:srgbClr val="000000"/>
                </a:solidFill>
                <a:effectLst/>
              </a:rPr>
              <a:t>to the POC in member’s request, </a:t>
            </a:r>
            <a:r>
              <a:rPr lang="en-US" sz="1800" b="0" kern="1200" dirty="0" smtClean="0">
                <a:solidFill>
                  <a:srgbClr val="000000"/>
                </a:solidFill>
                <a:effectLst/>
              </a:rPr>
              <a:t>by email, with instructions to have the member complete the acceptance letter and return it to BUMED to complete the processing of the contract.  </a:t>
            </a:r>
            <a:endParaRPr lang="en-US" sz="1800" b="0" kern="1200" dirty="0">
              <a:solidFill>
                <a:srgbClr val="000000"/>
              </a:solidFill>
              <a:effectLst/>
            </a:endParaRPr>
          </a:p>
          <a:p>
            <a:pPr marL="1027113" indent="-280988">
              <a:buFont typeface="Arial" panose="020B0604020202020204" pitchFamily="34" charset="0"/>
              <a:buChar char="•"/>
            </a:pPr>
            <a:r>
              <a:rPr lang="en-US" sz="1800" b="0" kern="1200" dirty="0" smtClean="0">
                <a:solidFill>
                  <a:srgbClr val="000000"/>
                </a:solidFill>
                <a:effectLst/>
              </a:rPr>
              <a:t>When </a:t>
            </a:r>
            <a:r>
              <a:rPr lang="en-US" sz="1800" b="0" kern="1200" dirty="0">
                <a:solidFill>
                  <a:srgbClr val="000000"/>
                </a:solidFill>
                <a:effectLst/>
              </a:rPr>
              <a:t>BUMED receives the acceptance letter, if accepted, the RB is then processed and submitted to DFAS for payment.  Processing time can be 1-2 months from submission to BUMED until payment posts to member’s account</a:t>
            </a:r>
          </a:p>
          <a:p>
            <a:pPr marL="1027113" indent="-280988">
              <a:buFont typeface="Arial" panose="020B0604020202020204" pitchFamily="34" charset="0"/>
              <a:buChar char="•"/>
            </a:pPr>
            <a:r>
              <a:rPr lang="en-US" sz="1800" b="0" kern="1200" dirty="0" smtClean="0">
                <a:solidFill>
                  <a:srgbClr val="000000"/>
                </a:solidFill>
                <a:effectLst/>
              </a:rPr>
              <a:t>Termination </a:t>
            </a:r>
            <a:r>
              <a:rPr lang="en-US" sz="1800" b="0" kern="1200" dirty="0">
                <a:solidFill>
                  <a:srgbClr val="000000"/>
                </a:solidFill>
                <a:effectLst/>
              </a:rPr>
              <a:t>and renegotiation of an RB contract to enter a new RB contract is authorized as long as the obligation of the new contract is as long, or longer, than the obligation remaining on the contract being terminated.</a:t>
            </a:r>
          </a:p>
          <a:p>
            <a:endParaRPr lang="en-US" sz="1800" b="0" dirty="0">
              <a:effectLst/>
            </a:endParaRPr>
          </a:p>
        </p:txBody>
      </p:sp>
    </p:spTree>
    <p:extLst>
      <p:ext uri="{BB962C8B-B14F-4D97-AF65-F5344CB8AC3E}">
        <p14:creationId xmlns:p14="http://schemas.microsoft.com/office/powerpoint/2010/main" val="1950568"/>
      </p:ext>
    </p:extLst>
  </p:cSld>
  <p:clrMapOvr>
    <a:masterClrMapping/>
  </p:clrMapOvr>
  <p:transition spd="med">
    <p:split orient="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Retention Bonus (RB</a:t>
            </a:r>
            <a:r>
              <a:rPr lang="en-US" sz="2800" b="0" dirty="0" smtClean="0">
                <a:solidFill>
                  <a:srgbClr val="FF0000"/>
                </a:solidFill>
                <a:effectLst/>
                <a:latin typeface="Arial"/>
              </a:rPr>
              <a:t>) cont’d</a:t>
            </a:r>
            <a:endParaRPr lang="en-US" dirty="0"/>
          </a:p>
        </p:txBody>
      </p:sp>
      <p:sp>
        <p:nvSpPr>
          <p:cNvPr id="3" name="Content Placeholder 2"/>
          <p:cNvSpPr>
            <a:spLocks noGrp="1"/>
          </p:cNvSpPr>
          <p:nvPr>
            <p:ph idx="1"/>
          </p:nvPr>
        </p:nvSpPr>
        <p:spPr>
          <a:xfrm>
            <a:off x="228600" y="1143000"/>
            <a:ext cx="8686800" cy="5410200"/>
          </a:xfrm>
        </p:spPr>
        <p:txBody>
          <a:bodyPr/>
          <a:lstStyle/>
          <a:p>
            <a:pPr marL="687388" lvl="1" eaLnBrk="1" hangingPunct="1">
              <a:spcBef>
                <a:spcPct val="0"/>
              </a:spcBef>
              <a:spcAft>
                <a:spcPct val="0"/>
              </a:spcAft>
              <a:buClrTx/>
              <a:buFont typeface="Arial" panose="020B0604020202020204" pitchFamily="34" charset="0"/>
              <a:buChar char="•"/>
            </a:pPr>
            <a:r>
              <a:rPr lang="en-US" sz="1800" kern="1200" dirty="0" smtClean="0">
                <a:solidFill>
                  <a:srgbClr val="000000"/>
                </a:solidFill>
                <a:effectLst/>
                <a:ea typeface="+mn-ea"/>
                <a:cs typeface="+mn-cs"/>
              </a:rPr>
              <a:t>Obligations for special pays cannot exceed statutory service, or statutory age, limits.  Statutory age limit for all Navy Medicine officers the grade of O-6 and below is 62 years of age.  Statutory service limits are as follows below; however, for </a:t>
            </a:r>
            <a:r>
              <a:rPr lang="en-US" sz="1800" kern="1200" dirty="0" smtClean="0">
                <a:solidFill>
                  <a:srgbClr val="000000"/>
                </a:solidFill>
                <a:effectLst/>
                <a:ea typeface="+mn-ea"/>
                <a:cs typeface="+mn-cs"/>
              </a:rPr>
              <a:t>MSC and NC </a:t>
            </a:r>
            <a:r>
              <a:rPr lang="en-US" sz="1800" kern="1200" dirty="0" smtClean="0">
                <a:solidFill>
                  <a:srgbClr val="000000"/>
                </a:solidFill>
                <a:effectLst/>
                <a:ea typeface="+mn-ea"/>
                <a:cs typeface="+mn-cs"/>
              </a:rPr>
              <a:t>LT </a:t>
            </a:r>
            <a:r>
              <a:rPr lang="en-US" sz="1800" kern="1200" dirty="0" smtClean="0">
                <a:solidFill>
                  <a:srgbClr val="000000"/>
                </a:solidFill>
                <a:effectLst/>
                <a:ea typeface="+mn-ea"/>
                <a:cs typeface="+mn-cs"/>
              </a:rPr>
              <a:t>and LCDR </a:t>
            </a:r>
            <a:r>
              <a:rPr lang="en-US" sz="1800" kern="1200" dirty="0" smtClean="0">
                <a:solidFill>
                  <a:srgbClr val="000000"/>
                </a:solidFill>
                <a:effectLst/>
                <a:ea typeface="+mn-ea"/>
                <a:cs typeface="+mn-cs"/>
              </a:rPr>
              <a:t>a member </a:t>
            </a:r>
            <a:r>
              <a:rPr lang="en-US" sz="1800" kern="1200" dirty="0" smtClean="0">
                <a:solidFill>
                  <a:srgbClr val="000000"/>
                </a:solidFill>
                <a:effectLst/>
                <a:ea typeface="+mn-ea"/>
                <a:cs typeface="+mn-cs"/>
              </a:rPr>
              <a:t>is </a:t>
            </a:r>
            <a:r>
              <a:rPr lang="en-US" sz="1800" kern="1200" dirty="0" smtClean="0">
                <a:solidFill>
                  <a:srgbClr val="000000"/>
                </a:solidFill>
                <a:effectLst/>
                <a:ea typeface="+mn-ea"/>
                <a:cs typeface="+mn-cs"/>
              </a:rPr>
              <a:t>ineligible </a:t>
            </a:r>
            <a:r>
              <a:rPr lang="en-US" sz="1800" kern="1200" dirty="0" smtClean="0">
                <a:solidFill>
                  <a:srgbClr val="000000"/>
                </a:solidFill>
                <a:effectLst/>
                <a:ea typeface="+mn-ea"/>
                <a:cs typeface="+mn-cs"/>
              </a:rPr>
              <a:t>with a Failure of Selection  (FOS) to the next higher </a:t>
            </a:r>
            <a:r>
              <a:rPr lang="en-US" sz="1800" kern="1200" dirty="0" smtClean="0">
                <a:solidFill>
                  <a:srgbClr val="000000"/>
                </a:solidFill>
                <a:effectLst/>
                <a:ea typeface="+mn-ea"/>
                <a:cs typeface="+mn-cs"/>
              </a:rPr>
              <a:t>grade.  </a:t>
            </a:r>
            <a:r>
              <a:rPr lang="en-US" sz="1800" kern="1200" smtClean="0">
                <a:solidFill>
                  <a:srgbClr val="000000"/>
                </a:solidFill>
                <a:effectLst/>
                <a:ea typeface="+mn-ea"/>
                <a:cs typeface="+mn-cs"/>
              </a:rPr>
              <a:t>Eligibility </a:t>
            </a:r>
            <a:r>
              <a:rPr lang="en-US" sz="1800" kern="1200" dirty="0" smtClean="0">
                <a:solidFill>
                  <a:srgbClr val="000000"/>
                </a:solidFill>
                <a:effectLst/>
                <a:ea typeface="+mn-ea"/>
                <a:cs typeface="+mn-cs"/>
              </a:rPr>
              <a:t>to enter an RB is based on </a:t>
            </a:r>
            <a:r>
              <a:rPr lang="en-US" sz="1800" kern="1200" dirty="0" smtClean="0">
                <a:solidFill>
                  <a:srgbClr val="000000"/>
                </a:solidFill>
                <a:effectLst/>
                <a:ea typeface="+mn-ea"/>
                <a:cs typeface="+mn-cs"/>
              </a:rPr>
              <a:t>when/if </a:t>
            </a:r>
            <a:r>
              <a:rPr lang="en-US" sz="1800" kern="1200" dirty="0" smtClean="0">
                <a:solidFill>
                  <a:srgbClr val="000000"/>
                </a:solidFill>
                <a:effectLst/>
                <a:ea typeface="+mn-ea"/>
                <a:cs typeface="+mn-cs"/>
              </a:rPr>
              <a:t>the officer </a:t>
            </a:r>
            <a:r>
              <a:rPr lang="en-US" sz="1800" kern="1200" dirty="0" smtClean="0">
                <a:solidFill>
                  <a:srgbClr val="000000"/>
                </a:solidFill>
                <a:effectLst/>
                <a:ea typeface="+mn-ea"/>
                <a:cs typeface="+mn-cs"/>
              </a:rPr>
              <a:t>is selected, or continued:</a:t>
            </a:r>
            <a:endParaRPr lang="en-US" sz="1800" kern="1200" dirty="0" smtClean="0">
              <a:solidFill>
                <a:srgbClr val="000000"/>
              </a:solidFill>
              <a:effectLst/>
              <a:ea typeface="+mn-ea"/>
              <a:cs typeface="+mn-cs"/>
            </a:endParaRPr>
          </a:p>
          <a:p>
            <a:pPr marL="687388" lvl="1" eaLnBrk="1" hangingPunct="1">
              <a:spcBef>
                <a:spcPct val="0"/>
              </a:spcBef>
              <a:spcAft>
                <a:spcPct val="0"/>
              </a:spcAft>
              <a:buClrTx/>
              <a:buFont typeface="Arial" panose="020B0604020202020204" pitchFamily="34" charset="0"/>
              <a:buChar char="•"/>
            </a:pPr>
            <a:endParaRPr lang="en-US" sz="1800" kern="1200" dirty="0">
              <a:solidFill>
                <a:srgbClr val="000000"/>
              </a:solidFill>
              <a:effectLst/>
              <a:ea typeface="+mn-ea"/>
              <a:cs typeface="+mn-cs"/>
            </a:endParaRPr>
          </a:p>
          <a:p>
            <a:pPr marL="690563" lvl="1" indent="0" eaLnBrk="1" hangingPunct="1">
              <a:spcBef>
                <a:spcPct val="0"/>
              </a:spcBef>
              <a:spcAft>
                <a:spcPct val="0"/>
              </a:spcAft>
              <a:buClrTx/>
              <a:buNone/>
            </a:pPr>
            <a:r>
              <a:rPr lang="en-US" sz="1800" kern="1200" dirty="0" smtClean="0">
                <a:solidFill>
                  <a:srgbClr val="000000"/>
                </a:solidFill>
                <a:effectLst/>
                <a:ea typeface="+mn-ea"/>
                <a:cs typeface="+mn-cs"/>
              </a:rPr>
              <a:t>Lieutenant (LT) MSC/NC – 2 looks at promotion</a:t>
            </a:r>
          </a:p>
          <a:p>
            <a:pPr marL="690563" lvl="1" indent="0" eaLnBrk="1" hangingPunct="1">
              <a:spcBef>
                <a:spcPct val="0"/>
              </a:spcBef>
              <a:spcAft>
                <a:spcPct val="0"/>
              </a:spcAft>
              <a:buClrTx/>
              <a:buNone/>
            </a:pPr>
            <a:endParaRPr lang="en-US" sz="1800" kern="1200" dirty="0">
              <a:solidFill>
                <a:srgbClr val="000000"/>
              </a:solidFill>
              <a:effectLst/>
              <a:ea typeface="+mn-ea"/>
              <a:cs typeface="+mn-cs"/>
            </a:endParaRPr>
          </a:p>
          <a:p>
            <a:pPr marL="690563" lvl="1" indent="0" eaLnBrk="1" hangingPunct="1">
              <a:spcBef>
                <a:spcPct val="0"/>
              </a:spcBef>
              <a:spcAft>
                <a:spcPct val="0"/>
              </a:spcAft>
              <a:buClrTx/>
              <a:buNone/>
            </a:pPr>
            <a:r>
              <a:rPr lang="en-US" sz="1800" kern="1200" dirty="0" smtClean="0">
                <a:solidFill>
                  <a:srgbClr val="000000"/>
                </a:solidFill>
                <a:effectLst/>
                <a:ea typeface="+mn-ea"/>
                <a:cs typeface="+mn-cs"/>
              </a:rPr>
              <a:t>Lieutenant Commander (LCDR) – 20 years active duty, includes enlisted active duty, and 2 looks for selection to CDR.</a:t>
            </a:r>
          </a:p>
          <a:p>
            <a:pPr marL="690563" lvl="1" indent="0" eaLnBrk="1" hangingPunct="1">
              <a:spcBef>
                <a:spcPct val="0"/>
              </a:spcBef>
              <a:spcAft>
                <a:spcPct val="0"/>
              </a:spcAft>
              <a:buClrTx/>
              <a:buNone/>
            </a:pPr>
            <a:endParaRPr lang="en-US" sz="1800" kern="1200" dirty="0">
              <a:solidFill>
                <a:srgbClr val="000000"/>
              </a:solidFill>
              <a:effectLst/>
              <a:ea typeface="+mn-ea"/>
              <a:cs typeface="+mn-cs"/>
            </a:endParaRPr>
          </a:p>
          <a:p>
            <a:pPr marL="690563" lvl="1" indent="0" eaLnBrk="1" hangingPunct="1">
              <a:spcBef>
                <a:spcPct val="0"/>
              </a:spcBef>
              <a:spcAft>
                <a:spcPct val="0"/>
              </a:spcAft>
              <a:buClrTx/>
              <a:buNone/>
            </a:pPr>
            <a:r>
              <a:rPr lang="en-US" sz="1800" kern="1200" dirty="0" smtClean="0">
                <a:solidFill>
                  <a:srgbClr val="000000"/>
                </a:solidFill>
                <a:effectLst/>
                <a:ea typeface="+mn-ea"/>
                <a:cs typeface="+mn-cs"/>
              </a:rPr>
              <a:t>Commander (CDR) – 28 years commissioned service.</a:t>
            </a:r>
          </a:p>
          <a:p>
            <a:pPr marL="690563" lvl="1" indent="0" eaLnBrk="1" hangingPunct="1">
              <a:spcBef>
                <a:spcPct val="0"/>
              </a:spcBef>
              <a:spcAft>
                <a:spcPct val="0"/>
              </a:spcAft>
              <a:buClrTx/>
              <a:buNone/>
            </a:pPr>
            <a:endParaRPr lang="en-US" sz="1800" kern="1200" dirty="0">
              <a:solidFill>
                <a:srgbClr val="000000"/>
              </a:solidFill>
              <a:effectLst/>
              <a:ea typeface="+mn-ea"/>
              <a:cs typeface="+mn-cs"/>
            </a:endParaRPr>
          </a:p>
          <a:p>
            <a:pPr marL="690563" lvl="1" indent="0" eaLnBrk="1" hangingPunct="1">
              <a:spcBef>
                <a:spcPct val="0"/>
              </a:spcBef>
              <a:spcAft>
                <a:spcPct val="0"/>
              </a:spcAft>
              <a:buClrTx/>
              <a:buNone/>
            </a:pPr>
            <a:r>
              <a:rPr lang="en-US" sz="1800" kern="1200" dirty="0" smtClean="0">
                <a:solidFill>
                  <a:srgbClr val="000000"/>
                </a:solidFill>
                <a:effectLst/>
                <a:ea typeface="+mn-ea"/>
                <a:cs typeface="+mn-cs"/>
              </a:rPr>
              <a:t>Captain (CAPT) – 30 years commissioned service.</a:t>
            </a:r>
          </a:p>
          <a:p>
            <a:pPr marL="969963" lvl="1" indent="-279400" eaLnBrk="1" hangingPunct="1">
              <a:spcBef>
                <a:spcPct val="0"/>
              </a:spcBef>
              <a:spcAft>
                <a:spcPct val="0"/>
              </a:spcAft>
              <a:buClrTx/>
              <a:buNone/>
            </a:pPr>
            <a:endParaRPr lang="en-US" sz="1800" kern="1200" dirty="0">
              <a:solidFill>
                <a:srgbClr val="000000"/>
              </a:solidFill>
              <a:effectLst/>
              <a:ea typeface="+mn-ea"/>
              <a:cs typeface="+mn-cs"/>
            </a:endParaRPr>
          </a:p>
          <a:p>
            <a:pPr marL="690563" lvl="1" indent="0" eaLnBrk="1" hangingPunct="1">
              <a:spcBef>
                <a:spcPct val="0"/>
              </a:spcBef>
              <a:spcAft>
                <a:spcPct val="0"/>
              </a:spcAft>
              <a:buClrTx/>
              <a:buNone/>
            </a:pPr>
            <a:r>
              <a:rPr lang="en-US" sz="1800" kern="1200" dirty="0" smtClean="0">
                <a:solidFill>
                  <a:srgbClr val="000000"/>
                </a:solidFill>
                <a:effectLst/>
                <a:ea typeface="+mn-ea"/>
                <a:cs typeface="+mn-cs"/>
              </a:rPr>
              <a:t>Note</a:t>
            </a:r>
            <a:r>
              <a:rPr lang="en-US" sz="1800" kern="1200" dirty="0">
                <a:solidFill>
                  <a:srgbClr val="000000"/>
                </a:solidFill>
                <a:effectLst/>
                <a:ea typeface="+mn-ea"/>
                <a:cs typeface="+mn-cs"/>
              </a:rPr>
              <a:t>: RB is not forwarded to DFAS for payment until BUMED has received the acceptance letter back stating the member accepts the terms of the agreement.</a:t>
            </a:r>
          </a:p>
          <a:p>
            <a:pPr marL="0" indent="0">
              <a:buNone/>
            </a:pPr>
            <a:endParaRPr lang="en-US" dirty="0"/>
          </a:p>
        </p:txBody>
      </p:sp>
    </p:spTree>
    <p:extLst>
      <p:ext uri="{BB962C8B-B14F-4D97-AF65-F5344CB8AC3E}">
        <p14:creationId xmlns:p14="http://schemas.microsoft.com/office/powerpoint/2010/main" val="3137493600"/>
      </p:ext>
    </p:extLst>
  </p:cSld>
  <p:clrMapOvr>
    <a:masterClrMapping/>
  </p:clrMapOvr>
  <p:transition spd="med">
    <p:split orient="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solidFill>
                  <a:srgbClr val="FF0000"/>
                </a:solidFill>
                <a:effectLst/>
                <a:latin typeface="Arial"/>
              </a:rPr>
              <a:t>DFAS PAY SYSTEM IDENTIFIERS RB</a:t>
            </a:r>
            <a:endParaRPr lang="en-US" dirty="0"/>
          </a:p>
        </p:txBody>
      </p:sp>
      <p:sp>
        <p:nvSpPr>
          <p:cNvPr id="3" name="Content Placeholder 2"/>
          <p:cNvSpPr>
            <a:spLocks noGrp="1"/>
          </p:cNvSpPr>
          <p:nvPr>
            <p:ph idx="1"/>
          </p:nvPr>
        </p:nvSpPr>
        <p:spPr>
          <a:xfrm>
            <a:off x="609600" y="1066800"/>
            <a:ext cx="8686800" cy="5410200"/>
          </a:xfrm>
        </p:spPr>
        <p:txBody>
          <a:bodyPr/>
          <a:lstStyle/>
          <a:p>
            <a:pPr>
              <a:buFont typeface="Arial" panose="020B0604020202020204" pitchFamily="34" charset="0"/>
              <a:buChar char="•"/>
            </a:pPr>
            <a:r>
              <a:rPr lang="en-US" sz="1800" b="0" dirty="0" smtClean="0">
                <a:solidFill>
                  <a:schemeClr val="bg2"/>
                </a:solidFill>
                <a:effectLst/>
              </a:rPr>
              <a:t>You can access the RB MMPA screen under FID RD</a:t>
            </a:r>
          </a:p>
          <a:p>
            <a:pPr marL="344488" lvl="1" indent="-344488">
              <a:buClr>
                <a:srgbClr val="000000"/>
              </a:buClr>
              <a:buFont typeface="Arial" panose="020B0604020202020204" pitchFamily="34" charset="0"/>
              <a:buChar char="•"/>
            </a:pPr>
            <a:r>
              <a:rPr lang="en-US" sz="1800" dirty="0">
                <a:solidFill>
                  <a:srgbClr val="000000"/>
                </a:solidFill>
                <a:effectLst/>
              </a:rPr>
              <a:t>In the </a:t>
            </a:r>
            <a:r>
              <a:rPr lang="en-US" sz="1800" dirty="0" smtClean="0">
                <a:solidFill>
                  <a:srgbClr val="000000"/>
                </a:solidFill>
                <a:effectLst/>
              </a:rPr>
              <a:t>first screenshot below is member’s RB entry with rate $60,000 effective 1 September 2015, and has been paid anniversary payments in FY15, and FY16. </a:t>
            </a:r>
          </a:p>
          <a:p>
            <a:pPr marL="344488" lvl="1" indent="-344488">
              <a:buClr>
                <a:srgbClr val="000000"/>
              </a:buClr>
              <a:buFont typeface="Arial" panose="020B0604020202020204" pitchFamily="34" charset="0"/>
              <a:buChar char="•"/>
            </a:pPr>
            <a:r>
              <a:rPr lang="en-US" sz="1800" dirty="0" smtClean="0">
                <a:solidFill>
                  <a:srgbClr val="000000"/>
                </a:solidFill>
                <a:effectLst/>
              </a:rPr>
              <a:t>To find the actual payment entries to see when member was paid, and the NET amount of the payment after taxes and TSP, you have to  go to screen PJ.  It could also be under PW, or PX, depending on how DFAS processed it.</a:t>
            </a:r>
          </a:p>
          <a:p>
            <a:pPr marL="344488" lvl="1" indent="-344488">
              <a:buClr>
                <a:srgbClr val="000000"/>
              </a:buClr>
              <a:buFont typeface="Arial" panose="020B0604020202020204" pitchFamily="34" charset="0"/>
              <a:buChar char="•"/>
            </a:pPr>
            <a:r>
              <a:rPr lang="en-US" sz="1800" b="0" dirty="0" smtClean="0">
                <a:solidFill>
                  <a:schemeClr val="bg2"/>
                </a:solidFill>
                <a:effectLst/>
              </a:rPr>
              <a:t>To search history press F3, and enter the number of years in the HISTORY MMPA? Field to go back to review the member’s history.</a:t>
            </a:r>
            <a:endParaRPr lang="en-US" sz="1800" b="0" dirty="0">
              <a:solidFill>
                <a:schemeClr val="bg2"/>
              </a:solidFill>
              <a:effectLst/>
            </a:endParaRPr>
          </a:p>
          <a:p>
            <a:endParaRPr lang="en-US" sz="900" b="0" dirty="0" smtClean="0">
              <a:solidFill>
                <a:schemeClr val="bg2"/>
              </a:solidFill>
              <a:effectLst/>
            </a:endParaRPr>
          </a:p>
          <a:p>
            <a:r>
              <a:rPr lang="en-US" sz="900" b="0" dirty="0" smtClean="0">
                <a:solidFill>
                  <a:schemeClr val="bg2"/>
                </a:solidFill>
                <a:effectLst/>
              </a:rPr>
              <a:t>RD-INCENTIVE </a:t>
            </a:r>
            <a:r>
              <a:rPr lang="en-US" sz="900" b="0" dirty="0">
                <a:solidFill>
                  <a:schemeClr val="bg2"/>
                </a:solidFill>
                <a:effectLst/>
              </a:rPr>
              <a:t>SPECIAL PAY - CRNA*  ENTRY-OPEN-DT 170828 01 09 1  ENTRY-CLSD-DT</a:t>
            </a:r>
          </a:p>
          <a:p>
            <a:r>
              <a:rPr lang="en-US" sz="900" b="0" dirty="0">
                <a:solidFill>
                  <a:schemeClr val="bg2"/>
                </a:solidFill>
                <a:effectLst/>
              </a:rPr>
              <a:t>   171205 08 12 1  CNTRL-CODE 6  EFF-DATE 150901  AMT-ANL-PAYMT 60,000.00    </a:t>
            </a:r>
          </a:p>
          <a:p>
            <a:r>
              <a:rPr lang="en-US" sz="900" b="0" dirty="0">
                <a:solidFill>
                  <a:schemeClr val="bg2"/>
                </a:solidFill>
                <a:effectLst/>
              </a:rPr>
              <a:t>   ENTLMT 120,000.00  PD-TO-DATE 120,000.00  MED-INCNTV-PAY-CODE N           </a:t>
            </a:r>
          </a:p>
          <a:p>
            <a:r>
              <a:rPr lang="en-US" sz="900" b="0" dirty="0">
                <a:solidFill>
                  <a:schemeClr val="bg2"/>
                </a:solidFill>
                <a:effectLst/>
              </a:rPr>
              <a:t>   NO-DAYS-ENTLMNT-ASP-ISP-MSP-CRNA 0720  ASP-ISP-MSP-CRNA-STOP-DATE 170831  </a:t>
            </a:r>
          </a:p>
          <a:p>
            <a:r>
              <a:rPr lang="en-US" sz="900" b="0" dirty="0">
                <a:solidFill>
                  <a:schemeClr val="bg2"/>
                </a:solidFill>
                <a:effectLst/>
              </a:rPr>
              <a:t>   FY 15  AMT-INSTLMT-PMT 60,000.00  FY 16  AMT-INSTLMT-PMT 48,666.67  FY 00 </a:t>
            </a:r>
          </a:p>
          <a:p>
            <a:r>
              <a:rPr lang="en-US" sz="900" b="0" dirty="0">
                <a:solidFill>
                  <a:schemeClr val="bg2"/>
                </a:solidFill>
                <a:effectLst/>
              </a:rPr>
              <a:t>   AMT-INSTLMT-PMT 0.00  FY 00  AMT-INSTLMT-PMT 0.00  INSTMT-NR 2            </a:t>
            </a:r>
          </a:p>
          <a:p>
            <a:r>
              <a:rPr lang="en-US" sz="900" b="0" dirty="0">
                <a:solidFill>
                  <a:schemeClr val="bg2"/>
                </a:solidFill>
                <a:effectLst/>
              </a:rPr>
              <a:t>** END OF </a:t>
            </a:r>
            <a:r>
              <a:rPr lang="en-US" sz="900" b="0" dirty="0" smtClean="0">
                <a:solidFill>
                  <a:schemeClr val="bg2"/>
                </a:solidFill>
                <a:effectLst/>
              </a:rPr>
              <a:t>INQUIRY</a:t>
            </a:r>
            <a:r>
              <a:rPr lang="en-US" sz="900" b="0" dirty="0">
                <a:solidFill>
                  <a:schemeClr val="bg2"/>
                </a:solidFill>
                <a:effectLst/>
              </a:rPr>
              <a:t>. </a:t>
            </a:r>
            <a:endParaRPr lang="en-US" sz="900" b="0" dirty="0" smtClean="0">
              <a:solidFill>
                <a:schemeClr val="bg2"/>
              </a:solidFill>
              <a:effectLst/>
            </a:endParaRPr>
          </a:p>
          <a:p>
            <a:endParaRPr lang="en-US" sz="900" b="0" dirty="0">
              <a:solidFill>
                <a:schemeClr val="bg2"/>
              </a:solidFill>
              <a:effectLst/>
            </a:endParaRPr>
          </a:p>
          <a:p>
            <a:r>
              <a:rPr lang="en-US" sz="900" b="0" dirty="0">
                <a:solidFill>
                  <a:schemeClr val="bg2"/>
                </a:solidFill>
                <a:effectLst/>
              </a:rPr>
              <a:t> PJ-MED/DEN/NURSE BONUSES*  ENTRY-OPEN-DT </a:t>
            </a:r>
            <a:r>
              <a:rPr lang="en-US" sz="900" b="0" dirty="0" smtClean="0">
                <a:solidFill>
                  <a:schemeClr val="bg2"/>
                </a:solidFill>
                <a:effectLst/>
              </a:rPr>
              <a:t>160828 </a:t>
            </a:r>
            <a:r>
              <a:rPr lang="en-US" sz="900" b="0" dirty="0">
                <a:solidFill>
                  <a:schemeClr val="bg2"/>
                </a:solidFill>
                <a:effectLst/>
              </a:rPr>
              <a:t>01 09 1  ENTRY-CLSD-DT      </a:t>
            </a:r>
          </a:p>
          <a:p>
            <a:r>
              <a:rPr lang="en-US" sz="900" b="0" dirty="0">
                <a:solidFill>
                  <a:schemeClr val="bg2"/>
                </a:solidFill>
                <a:effectLst/>
              </a:rPr>
              <a:t>    </a:t>
            </a:r>
            <a:r>
              <a:rPr lang="en-US" sz="900" b="0" dirty="0" smtClean="0">
                <a:solidFill>
                  <a:schemeClr val="bg2"/>
                </a:solidFill>
                <a:effectLst/>
              </a:rPr>
              <a:t>160831 </a:t>
            </a:r>
            <a:r>
              <a:rPr lang="en-US" sz="900" b="0" dirty="0">
                <a:solidFill>
                  <a:schemeClr val="bg2"/>
                </a:solidFill>
                <a:effectLst/>
              </a:rPr>
              <a:t>04 09 1  CNTRL-CODE 2  DATE-VOU </a:t>
            </a:r>
            <a:r>
              <a:rPr lang="en-US" sz="900" b="0" dirty="0" smtClean="0">
                <a:solidFill>
                  <a:schemeClr val="bg2"/>
                </a:solidFill>
                <a:effectLst/>
              </a:rPr>
              <a:t>160901  </a:t>
            </a:r>
            <a:r>
              <a:rPr lang="en-US" sz="900" b="0" dirty="0">
                <a:solidFill>
                  <a:schemeClr val="bg2"/>
                </a:solidFill>
                <a:effectLst/>
              </a:rPr>
              <a:t>1-TI-PAY-AUTH </a:t>
            </a:r>
            <a:r>
              <a:rPr lang="en-US" sz="900" b="0" dirty="0" smtClean="0">
                <a:solidFill>
                  <a:schemeClr val="bg2"/>
                </a:solidFill>
                <a:effectLst/>
              </a:rPr>
              <a:t>160901      </a:t>
            </a:r>
            <a:endParaRPr lang="en-US" sz="900" b="0" dirty="0">
              <a:solidFill>
                <a:schemeClr val="bg2"/>
              </a:solidFill>
              <a:effectLst/>
            </a:endParaRPr>
          </a:p>
          <a:p>
            <a:r>
              <a:rPr lang="en-US" sz="900" b="0" dirty="0">
                <a:solidFill>
                  <a:schemeClr val="bg2"/>
                </a:solidFill>
                <a:effectLst/>
              </a:rPr>
              <a:t>    AMT-1-TI-PAY 38,967.56  COMPTR-PAY-COND 2  VOU-NR AA004957  GOVT-AGENCY A</a:t>
            </a:r>
          </a:p>
          <a:p>
            <a:r>
              <a:rPr lang="en-US" sz="900" b="0" dirty="0">
                <a:solidFill>
                  <a:schemeClr val="bg2"/>
                </a:solidFill>
                <a:effectLst/>
              </a:rPr>
              <a:t>    ADSN 3800 </a:t>
            </a:r>
          </a:p>
        </p:txBody>
      </p:sp>
    </p:spTree>
    <p:extLst>
      <p:ext uri="{BB962C8B-B14F-4D97-AF65-F5344CB8AC3E}">
        <p14:creationId xmlns:p14="http://schemas.microsoft.com/office/powerpoint/2010/main" val="768081132"/>
      </p:ext>
    </p:extLst>
  </p:cSld>
  <p:clrMapOvr>
    <a:masterClrMapping/>
  </p:clrMapOvr>
  <p:transition spd="med">
    <p:split orient="vert"/>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17475"/>
            <a:ext cx="7772400" cy="762000"/>
          </a:xfrm>
        </p:spPr>
        <p:txBody>
          <a:bodyPr/>
          <a:lstStyle/>
          <a:p>
            <a:r>
              <a:rPr lang="en-US" sz="2800" b="0" dirty="0">
                <a:solidFill>
                  <a:srgbClr val="FF0000"/>
                </a:solidFill>
                <a:effectLst/>
                <a:latin typeface="Arial"/>
              </a:rPr>
              <a:t>MMPA </a:t>
            </a:r>
            <a:r>
              <a:rPr lang="en-US" sz="2800" b="0" dirty="0" smtClean="0">
                <a:solidFill>
                  <a:srgbClr val="FF0000"/>
                </a:solidFill>
                <a:effectLst/>
                <a:latin typeface="Arial"/>
              </a:rPr>
              <a:t>FUNCTION COMMAND CODES OR FORMAT ID (FIDS)</a:t>
            </a:r>
            <a:endParaRPr lang="en-US" dirty="0"/>
          </a:p>
        </p:txBody>
      </p:sp>
      <p:pic>
        <p:nvPicPr>
          <p:cNvPr id="6" name="Content Placeholder 5"/>
          <p:cNvPicPr>
            <a:picLocks noGrp="1" noChangeAspect="1"/>
          </p:cNvPicPr>
          <p:nvPr>
            <p:ph idx="1"/>
          </p:nvPr>
        </p:nvPicPr>
        <p:blipFill>
          <a:blip r:embed="rId2"/>
          <a:stretch>
            <a:fillRect/>
          </a:stretch>
        </p:blipFill>
        <p:spPr>
          <a:xfrm>
            <a:off x="1807856" y="1295400"/>
            <a:ext cx="5521937" cy="5105400"/>
          </a:xfrm>
          <a:prstGeom prst="rect">
            <a:avLst/>
          </a:prstGeom>
        </p:spPr>
      </p:pic>
    </p:spTree>
    <p:extLst>
      <p:ext uri="{BB962C8B-B14F-4D97-AF65-F5344CB8AC3E}">
        <p14:creationId xmlns:p14="http://schemas.microsoft.com/office/powerpoint/2010/main" val="231668044"/>
      </p:ext>
    </p:extLst>
  </p:cSld>
  <p:clrMapOvr>
    <a:masterClrMapping/>
  </p:clrMapOvr>
  <p:transition spd="med">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effectLst/>
                <a:latin typeface="+mn-lt"/>
              </a:rPr>
              <a:t>Table of Contents</a:t>
            </a:r>
            <a:endParaRPr lang="en-US" sz="3200" dirty="0">
              <a:latin typeface="+mn-lt"/>
            </a:endParaRPr>
          </a:p>
        </p:txBody>
      </p:sp>
      <p:sp>
        <p:nvSpPr>
          <p:cNvPr id="3" name="Content Placeholder 2"/>
          <p:cNvSpPr>
            <a:spLocks noGrp="1"/>
          </p:cNvSpPr>
          <p:nvPr>
            <p:ph idx="1"/>
          </p:nvPr>
        </p:nvSpPr>
        <p:spPr>
          <a:xfrm>
            <a:off x="262812" y="1143000"/>
            <a:ext cx="8686800" cy="5410200"/>
          </a:xfrm>
        </p:spPr>
        <p:txBody>
          <a:bodyPr/>
          <a:lstStyle/>
          <a:p>
            <a:pPr marL="0" indent="0">
              <a:buNone/>
            </a:pPr>
            <a:r>
              <a:rPr lang="en-US" sz="2000" b="0" u="sng" dirty="0" smtClean="0">
                <a:solidFill>
                  <a:schemeClr val="bg2"/>
                </a:solidFill>
                <a:effectLst/>
              </a:rPr>
              <a:t>Page</a:t>
            </a:r>
            <a:r>
              <a:rPr lang="en-US" sz="2000" b="0" dirty="0" smtClean="0">
                <a:solidFill>
                  <a:schemeClr val="bg2"/>
                </a:solidFill>
                <a:effectLst/>
              </a:rPr>
              <a:t>		</a:t>
            </a:r>
            <a:r>
              <a:rPr lang="en-US" sz="2000" b="0" u="sng" dirty="0" smtClean="0">
                <a:solidFill>
                  <a:schemeClr val="bg2"/>
                </a:solidFill>
                <a:effectLst/>
              </a:rPr>
              <a:t>Content</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4	References</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5	Command Admin/HRD/Special Pays Office Responsibilities</a:t>
            </a:r>
            <a:endParaRPr lang="en-US" sz="1400" b="0" dirty="0">
              <a:solidFill>
                <a:schemeClr val="bg2"/>
              </a:solidFill>
              <a:effectLst/>
            </a:endParaRPr>
          </a:p>
          <a:p>
            <a:pPr marL="0" indent="0">
              <a:buNone/>
              <a:tabLst>
                <a:tab pos="168275" algn="l"/>
                <a:tab pos="1828800" algn="l"/>
              </a:tabLst>
            </a:pPr>
            <a:r>
              <a:rPr lang="en-US" sz="1400" b="0" dirty="0" smtClean="0">
                <a:solidFill>
                  <a:schemeClr val="bg2"/>
                </a:solidFill>
                <a:effectLst/>
              </a:rPr>
              <a:t>	9	Contacting BUMED</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10 	Submission of Requests</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12	Retroactive Requests</a:t>
            </a:r>
          </a:p>
          <a:p>
            <a:pPr marL="0" indent="0">
              <a:buNone/>
              <a:tabLst>
                <a:tab pos="168275" algn="l"/>
                <a:tab pos="1828800" algn="l"/>
              </a:tabLst>
            </a:pPr>
            <a:r>
              <a:rPr lang="en-US" sz="1400" b="0" dirty="0" smtClean="0">
                <a:solidFill>
                  <a:schemeClr val="bg2"/>
                </a:solidFill>
                <a:effectLst/>
              </a:rPr>
              <a:t>	15	Types of Special Pays, and Eligibility for each</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17	Incentive Pay (IP)</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22	Board Certification Pay (BCP)</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24	IP and BCP Pay Screen Identifiers in DFAS Pay System</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25	Retention Bonus (RB)</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28	RB Pay Screen Identifies in DFAS Pay System</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29	List of MMPA FORMAT IDs (FID) For Special Pays</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30	UIC Reports</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32	Reserve Officers eligibility for Active Duty Medical Special Pays</a:t>
            </a:r>
          </a:p>
          <a:p>
            <a:pPr marL="0" indent="0">
              <a:buNone/>
              <a:tabLst>
                <a:tab pos="168275" algn="l"/>
                <a:tab pos="1828800" algn="l"/>
              </a:tabLst>
            </a:pPr>
            <a:r>
              <a:rPr lang="en-US" sz="1400" b="0" dirty="0">
                <a:solidFill>
                  <a:schemeClr val="bg2"/>
                </a:solidFill>
                <a:effectLst/>
              </a:rPr>
              <a:t>	</a:t>
            </a:r>
            <a:r>
              <a:rPr lang="en-US" sz="1400" b="0" dirty="0" smtClean="0">
                <a:solidFill>
                  <a:schemeClr val="bg2"/>
                </a:solidFill>
                <a:effectLst/>
              </a:rPr>
              <a:t>34	Conclusion</a:t>
            </a:r>
            <a:endParaRPr lang="en-US" sz="1400" b="0" dirty="0">
              <a:solidFill>
                <a:schemeClr val="bg2"/>
              </a:solidFill>
              <a:effectLst/>
            </a:endParaRPr>
          </a:p>
        </p:txBody>
      </p:sp>
    </p:spTree>
    <p:extLst>
      <p:ext uri="{BB962C8B-B14F-4D97-AF65-F5344CB8AC3E}">
        <p14:creationId xmlns:p14="http://schemas.microsoft.com/office/powerpoint/2010/main" val="3378678857"/>
      </p:ext>
    </p:extLst>
  </p:cSld>
  <p:clrMapOvr>
    <a:masterClrMapping/>
  </p:clrMapOvr>
  <p:transition spd="med">
    <p:split orient="vert"/>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solidFill>
                  <a:srgbClr val="FF0000"/>
                </a:solidFill>
                <a:effectLst/>
                <a:latin typeface="Arial"/>
              </a:rPr>
              <a:t>UIC REPORTS</a:t>
            </a:r>
            <a:endParaRPr lang="en-US" dirty="0"/>
          </a:p>
        </p:txBody>
      </p:sp>
      <p:sp>
        <p:nvSpPr>
          <p:cNvPr id="3" name="Content Placeholder 2"/>
          <p:cNvSpPr>
            <a:spLocks noGrp="1"/>
          </p:cNvSpPr>
          <p:nvPr>
            <p:ph idx="1"/>
          </p:nvPr>
        </p:nvSpPr>
        <p:spPr>
          <a:xfrm>
            <a:off x="457200" y="1143000"/>
            <a:ext cx="8458200" cy="5334000"/>
          </a:xfrm>
        </p:spPr>
        <p:txBody>
          <a:bodyPr/>
          <a:lstStyle/>
          <a:p>
            <a:pPr lvl="0">
              <a:buClr>
                <a:srgbClr val="000000"/>
              </a:buClr>
              <a:buFont typeface="Arial" panose="020B0604020202020204" pitchFamily="34" charset="0"/>
              <a:buChar char="•"/>
            </a:pPr>
            <a:r>
              <a:rPr lang="en-US" sz="1600" b="0" dirty="0" smtClean="0">
                <a:solidFill>
                  <a:srgbClr val="000000"/>
                </a:solidFill>
                <a:effectLst/>
              </a:rPr>
              <a:t>UIC Reports may be requested to assist you in tracking special pays for personnel in your command.  The reports are provided as a courtesy, and list the officers assigned to a UIC, along with the dates of their special pays, if they are receiving special pays.</a:t>
            </a:r>
          </a:p>
          <a:p>
            <a:pPr lvl="0">
              <a:buClr>
                <a:srgbClr val="000000"/>
              </a:buClr>
              <a:buFont typeface="Arial" panose="020B0604020202020204" pitchFamily="34" charset="0"/>
              <a:buChar char="•"/>
            </a:pPr>
            <a:r>
              <a:rPr lang="en-US" sz="1600" b="0" dirty="0" smtClean="0">
                <a:solidFill>
                  <a:srgbClr val="000000"/>
                </a:solidFill>
                <a:effectLst/>
              </a:rPr>
              <a:t>The reports are a working document that are to be maintained by the command once received.  </a:t>
            </a:r>
          </a:p>
          <a:p>
            <a:pPr lvl="0">
              <a:buClr>
                <a:srgbClr val="000000"/>
              </a:buClr>
              <a:buFont typeface="Arial" panose="020B0604020202020204" pitchFamily="34" charset="0"/>
              <a:buChar char="•"/>
            </a:pPr>
            <a:r>
              <a:rPr lang="en-US" sz="1600" b="0" dirty="0" smtClean="0">
                <a:solidFill>
                  <a:srgbClr val="000000"/>
                </a:solidFill>
                <a:effectLst/>
              </a:rPr>
              <a:t>As  individuals report to the command add them to the report, when they depart the command remove them, and when they submit a special pay request update their special pays dates.</a:t>
            </a:r>
            <a:endParaRPr lang="en-US" sz="1600" b="0" dirty="0">
              <a:solidFill>
                <a:srgbClr val="000000"/>
              </a:solidFill>
              <a:effectLst/>
            </a:endParaRPr>
          </a:p>
          <a:p>
            <a:pPr>
              <a:buClr>
                <a:srgbClr val="000000"/>
              </a:buClr>
              <a:buFont typeface="Arial" panose="020B0604020202020204" pitchFamily="34" charset="0"/>
              <a:buChar char="•"/>
            </a:pPr>
            <a:r>
              <a:rPr lang="en-US" sz="1600" b="0" dirty="0" smtClean="0">
                <a:solidFill>
                  <a:srgbClr val="000000"/>
                </a:solidFill>
                <a:effectLst/>
              </a:rPr>
              <a:t>Since the UICs </a:t>
            </a:r>
            <a:r>
              <a:rPr lang="en-US" sz="1600" b="0" dirty="0">
                <a:solidFill>
                  <a:srgbClr val="000000"/>
                </a:solidFill>
                <a:effectLst/>
              </a:rPr>
              <a:t>are updated in the BUMED database from </a:t>
            </a:r>
            <a:r>
              <a:rPr lang="en-US" sz="1600" b="0" dirty="0" smtClean="0">
                <a:solidFill>
                  <a:srgbClr val="000000"/>
                </a:solidFill>
                <a:effectLst/>
              </a:rPr>
              <a:t>OPINS on a periodic basis, and not daily, </a:t>
            </a:r>
            <a:r>
              <a:rPr lang="en-US" sz="1600" b="0" dirty="0">
                <a:solidFill>
                  <a:srgbClr val="000000"/>
                </a:solidFill>
                <a:effectLst/>
              </a:rPr>
              <a:t>it is possible the report may not be accurate regarding who is assigned to that </a:t>
            </a:r>
            <a:r>
              <a:rPr lang="en-US" sz="1600" b="0" dirty="0" smtClean="0">
                <a:solidFill>
                  <a:srgbClr val="000000"/>
                </a:solidFill>
                <a:effectLst/>
              </a:rPr>
              <a:t>UIC, so once you receive the UIC report you will have to verify the report is accurate of who is actually assigned to that particular UIC.  Any officer missing you will need to add, and any officer listed in the report no longer in the UIC, you will need to delete.</a:t>
            </a:r>
          </a:p>
          <a:p>
            <a:pPr>
              <a:buClr>
                <a:srgbClr val="000000"/>
              </a:buClr>
              <a:buFont typeface="Arial" panose="020B0604020202020204" pitchFamily="34" charset="0"/>
              <a:buChar char="•"/>
            </a:pPr>
            <a:r>
              <a:rPr lang="en-US" sz="1600" b="0" dirty="0" smtClean="0">
                <a:solidFill>
                  <a:srgbClr val="000000"/>
                </a:solidFill>
                <a:effectLst/>
              </a:rPr>
              <a:t>For any officers required to be added you can email BUMED Special Pays to request the special pays and dates for the individuals.  Make sure when you send the request you have everyone listed in one email, and not in multiple individual emails.</a:t>
            </a:r>
          </a:p>
          <a:p>
            <a:pPr>
              <a:buClr>
                <a:srgbClr val="000000"/>
              </a:buClr>
              <a:buFont typeface="Arial" panose="020B0604020202020204" pitchFamily="34" charset="0"/>
              <a:buChar char="•"/>
            </a:pPr>
            <a:r>
              <a:rPr lang="en-US" sz="1600" b="0" dirty="0">
                <a:solidFill>
                  <a:srgbClr val="000000"/>
                </a:solidFill>
                <a:effectLst/>
              </a:rPr>
              <a:t>When BUMED returns the requested information, you will need to update the UIC report.</a:t>
            </a:r>
          </a:p>
          <a:p>
            <a:pPr>
              <a:buClr>
                <a:srgbClr val="000000"/>
              </a:buClr>
              <a:buFont typeface="Arial" panose="020B0604020202020204" pitchFamily="34" charset="0"/>
              <a:buChar char="•"/>
            </a:pPr>
            <a:endParaRPr lang="en-US" sz="1600" b="0" dirty="0" smtClean="0">
              <a:solidFill>
                <a:srgbClr val="000000"/>
              </a:solidFill>
              <a:effectLst/>
            </a:endParaRPr>
          </a:p>
          <a:p>
            <a:pPr>
              <a:buClr>
                <a:srgbClr val="000000"/>
              </a:buClr>
              <a:buFont typeface="Arial" panose="020B0604020202020204" pitchFamily="34" charset="0"/>
              <a:buChar char="•"/>
            </a:pPr>
            <a:endParaRPr lang="en-US" sz="1600" b="0" dirty="0" smtClean="0">
              <a:solidFill>
                <a:srgbClr val="000000"/>
              </a:solidFill>
              <a:effectLst/>
            </a:endParaRPr>
          </a:p>
        </p:txBody>
      </p:sp>
    </p:spTree>
    <p:extLst>
      <p:ext uri="{BB962C8B-B14F-4D97-AF65-F5344CB8AC3E}">
        <p14:creationId xmlns:p14="http://schemas.microsoft.com/office/powerpoint/2010/main" val="1121107182"/>
      </p:ext>
    </p:extLst>
  </p:cSld>
  <p:clrMapOvr>
    <a:masterClrMapping/>
  </p:clrMapOvr>
  <p:transition spd="med">
    <p:split orient="ver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UIC </a:t>
            </a:r>
            <a:r>
              <a:rPr lang="en-US" sz="2800" b="0" dirty="0" smtClean="0">
                <a:solidFill>
                  <a:srgbClr val="FF0000"/>
                </a:solidFill>
                <a:effectLst/>
                <a:latin typeface="Arial"/>
              </a:rPr>
              <a:t>REPORTS cont’d</a:t>
            </a:r>
            <a:endParaRPr lang="en-US" dirty="0"/>
          </a:p>
        </p:txBody>
      </p:sp>
      <p:sp>
        <p:nvSpPr>
          <p:cNvPr id="3" name="Content Placeholder 2"/>
          <p:cNvSpPr>
            <a:spLocks noGrp="1"/>
          </p:cNvSpPr>
          <p:nvPr>
            <p:ph idx="1"/>
          </p:nvPr>
        </p:nvSpPr>
        <p:spPr>
          <a:xfrm>
            <a:off x="685800" y="1219200"/>
            <a:ext cx="8153400" cy="5105400"/>
          </a:xfrm>
        </p:spPr>
        <p:txBody>
          <a:bodyPr/>
          <a:lstStyle/>
          <a:p>
            <a:pPr>
              <a:buClr>
                <a:srgbClr val="000000"/>
              </a:buClr>
              <a:buFont typeface="Arial" panose="020B0604020202020204" pitchFamily="34" charset="0"/>
              <a:buChar char="•"/>
            </a:pPr>
            <a:r>
              <a:rPr lang="en-US" sz="1600" b="0" dirty="0" smtClean="0">
                <a:solidFill>
                  <a:srgbClr val="000000"/>
                </a:solidFill>
                <a:effectLst/>
              </a:rPr>
              <a:t>The </a:t>
            </a:r>
            <a:r>
              <a:rPr lang="en-US" sz="1600" b="0" dirty="0">
                <a:solidFill>
                  <a:srgbClr val="000000"/>
                </a:solidFill>
                <a:effectLst/>
              </a:rPr>
              <a:t>UIC report </a:t>
            </a:r>
            <a:r>
              <a:rPr lang="en-US" sz="1600" b="0" dirty="0" smtClean="0">
                <a:solidFill>
                  <a:srgbClr val="000000"/>
                </a:solidFill>
                <a:effectLst/>
              </a:rPr>
              <a:t>being maintained by the command should be more accurate than a new UIC report provided by BUMED, so there should be no reason to request a UIC report, more than once a year, and then only to use the new UIC report to compare with the command UIC report being maintained, to verify if it is being maintained accurately.  </a:t>
            </a:r>
            <a:endParaRPr lang="en-US" dirty="0"/>
          </a:p>
        </p:txBody>
      </p:sp>
    </p:spTree>
    <p:extLst>
      <p:ext uri="{BB962C8B-B14F-4D97-AF65-F5344CB8AC3E}">
        <p14:creationId xmlns:p14="http://schemas.microsoft.com/office/powerpoint/2010/main" val="332219803"/>
      </p:ext>
    </p:extLst>
  </p:cSld>
  <p:clrMapOvr>
    <a:masterClrMapping/>
  </p:clrMapOvr>
  <p:transition spd="med">
    <p:split orient="ver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a:defRPr/>
            </a:pPr>
            <a:r>
              <a:rPr lang="en-US" sz="2800" b="0" dirty="0" smtClean="0">
                <a:effectLst/>
                <a:latin typeface="+mn-lt"/>
              </a:rPr>
              <a:t>Reserve Officers</a:t>
            </a:r>
            <a:endParaRPr lang="en-US" sz="2800" b="0" dirty="0">
              <a:effectLst/>
              <a:latin typeface="+mn-lt"/>
            </a:endParaRPr>
          </a:p>
        </p:txBody>
      </p:sp>
      <p:sp>
        <p:nvSpPr>
          <p:cNvPr id="70659" name="Rectangle 3"/>
          <p:cNvSpPr>
            <a:spLocks noGrp="1" noChangeArrowheads="1"/>
          </p:cNvSpPr>
          <p:nvPr>
            <p:ph type="body" idx="1"/>
          </p:nvPr>
        </p:nvSpPr>
        <p:spPr>
          <a:xfrm>
            <a:off x="304800" y="1371600"/>
            <a:ext cx="8382000" cy="5105400"/>
          </a:xfrm>
        </p:spPr>
        <p:txBody>
          <a:bodyPr/>
          <a:lstStyle/>
          <a:p>
            <a:pPr>
              <a:lnSpc>
                <a:spcPct val="90000"/>
              </a:lnSpc>
              <a:buFont typeface="Arial" pitchFamily="34" charset="0"/>
              <a:buChar char="•"/>
              <a:defRPr/>
            </a:pPr>
            <a:r>
              <a:rPr lang="en-US" sz="1600" b="0" dirty="0">
                <a:solidFill>
                  <a:schemeClr val="bg2"/>
                </a:solidFill>
                <a:effectLst/>
              </a:rPr>
              <a:t>Reserve Officers </a:t>
            </a:r>
            <a:r>
              <a:rPr lang="en-US" sz="1600" b="0" dirty="0" smtClean="0">
                <a:solidFill>
                  <a:schemeClr val="bg2"/>
                </a:solidFill>
                <a:effectLst/>
              </a:rPr>
              <a:t>on orders to active duty for more than 30 consecutive days for temporary recall, mobilization, </a:t>
            </a:r>
            <a:r>
              <a:rPr lang="en-US" sz="1600" b="0" dirty="0">
                <a:solidFill>
                  <a:schemeClr val="bg2"/>
                </a:solidFill>
                <a:effectLst/>
              </a:rPr>
              <a:t>a</a:t>
            </a:r>
            <a:r>
              <a:rPr lang="en-US" sz="1600" b="0" dirty="0" smtClean="0">
                <a:solidFill>
                  <a:schemeClr val="bg2"/>
                </a:solidFill>
                <a:effectLst/>
              </a:rPr>
              <a:t>ctive </a:t>
            </a:r>
            <a:r>
              <a:rPr lang="en-US" sz="1600" b="0" dirty="0">
                <a:solidFill>
                  <a:schemeClr val="bg2"/>
                </a:solidFill>
                <a:effectLst/>
              </a:rPr>
              <a:t>d</a:t>
            </a:r>
            <a:r>
              <a:rPr lang="en-US" sz="1600" b="0" dirty="0" smtClean="0">
                <a:solidFill>
                  <a:schemeClr val="bg2"/>
                </a:solidFill>
                <a:effectLst/>
              </a:rPr>
              <a:t>uty for training (ADT), or active </a:t>
            </a:r>
            <a:r>
              <a:rPr lang="en-US" sz="1600" b="0" dirty="0">
                <a:solidFill>
                  <a:schemeClr val="bg2"/>
                </a:solidFill>
                <a:effectLst/>
              </a:rPr>
              <a:t>d</a:t>
            </a:r>
            <a:r>
              <a:rPr lang="en-US" sz="1600" b="0" dirty="0" smtClean="0">
                <a:solidFill>
                  <a:schemeClr val="bg2"/>
                </a:solidFill>
                <a:effectLst/>
              </a:rPr>
              <a:t>uty for special </a:t>
            </a:r>
            <a:r>
              <a:rPr lang="en-US" sz="1600" b="0" dirty="0">
                <a:solidFill>
                  <a:schemeClr val="bg2"/>
                </a:solidFill>
                <a:effectLst/>
              </a:rPr>
              <a:t>w</a:t>
            </a:r>
            <a:r>
              <a:rPr lang="en-US" sz="1600" b="0" dirty="0" smtClean="0">
                <a:solidFill>
                  <a:schemeClr val="bg2"/>
                </a:solidFill>
                <a:effectLst/>
              </a:rPr>
              <a:t>ork (ADSW), may </a:t>
            </a:r>
            <a:r>
              <a:rPr lang="en-US" sz="1600" b="0" dirty="0">
                <a:solidFill>
                  <a:schemeClr val="bg2"/>
                </a:solidFill>
                <a:effectLst/>
              </a:rPr>
              <a:t>be eligible for </a:t>
            </a:r>
            <a:r>
              <a:rPr lang="en-US" sz="1600" b="0" dirty="0" smtClean="0">
                <a:solidFill>
                  <a:schemeClr val="bg2"/>
                </a:solidFill>
                <a:effectLst/>
              </a:rPr>
              <a:t> Incentive Pay (IP) at the without Retention Bonus (RB) rate, and/or Board Certification Pay (BCP), provided the officer is ordered to active duty in a specialty eligible for special pays, and meets all the eligibility requirements for the particular pay listed in the annual pay guidance. </a:t>
            </a:r>
          </a:p>
          <a:p>
            <a:pPr>
              <a:lnSpc>
                <a:spcPct val="90000"/>
              </a:lnSpc>
              <a:buFont typeface="Arial" pitchFamily="34" charset="0"/>
              <a:buChar char="•"/>
              <a:defRPr/>
            </a:pPr>
            <a:r>
              <a:rPr lang="en-US" sz="1600" b="0" dirty="0" smtClean="0">
                <a:solidFill>
                  <a:schemeClr val="bg2"/>
                </a:solidFill>
                <a:effectLst/>
              </a:rPr>
              <a:t>Upon reporting to active duty the service member must submit a request, with CO endorsement for </a:t>
            </a:r>
            <a:r>
              <a:rPr lang="en-US" sz="1600" b="0" dirty="0">
                <a:solidFill>
                  <a:schemeClr val="bg2"/>
                </a:solidFill>
                <a:effectLst/>
              </a:rPr>
              <a:t>each </a:t>
            </a:r>
            <a:r>
              <a:rPr lang="en-US" sz="1600" b="0" dirty="0" smtClean="0">
                <a:solidFill>
                  <a:schemeClr val="bg2"/>
                </a:solidFill>
                <a:effectLst/>
              </a:rPr>
              <a:t>pay, submit a copy of orders, and complete the last page of the Reserve Special Pays Information sheet on the BUMED Special Pays webpage.  </a:t>
            </a:r>
          </a:p>
          <a:p>
            <a:pPr>
              <a:lnSpc>
                <a:spcPct val="90000"/>
              </a:lnSpc>
              <a:buFont typeface="Arial" pitchFamily="34" charset="0"/>
              <a:buChar char="•"/>
              <a:defRPr/>
            </a:pPr>
            <a:r>
              <a:rPr lang="en-US" sz="1600" b="0" dirty="0" smtClean="0">
                <a:solidFill>
                  <a:schemeClr val="bg2"/>
                </a:solidFill>
                <a:effectLst/>
              </a:rPr>
              <a:t>The templates for the request and CO endorsement are the same as for active duty, and can be found on the BUMED Special Pays webpage under Special Pays Templates for Submission.</a:t>
            </a:r>
          </a:p>
          <a:p>
            <a:pPr>
              <a:lnSpc>
                <a:spcPct val="90000"/>
              </a:lnSpc>
              <a:buFont typeface="Arial" pitchFamily="34" charset="0"/>
              <a:buChar char="•"/>
              <a:defRPr/>
            </a:pPr>
            <a:r>
              <a:rPr lang="en-US" sz="1600" b="0" dirty="0" smtClean="0">
                <a:solidFill>
                  <a:schemeClr val="bg2"/>
                </a:solidFill>
                <a:effectLst/>
              </a:rPr>
              <a:t>If the orders state the officer’s billet while on active duty is the same specialty for which the IP and/or BCP are being requested then the requests can be endorsed by any CO in the officers chain from date reported to active duty, until reaching ultimate duty assignment.</a:t>
            </a:r>
          </a:p>
          <a:p>
            <a:pPr>
              <a:lnSpc>
                <a:spcPct val="90000"/>
              </a:lnSpc>
              <a:buFont typeface="Arial" pitchFamily="34" charset="0"/>
              <a:buChar char="•"/>
              <a:defRPr/>
            </a:pPr>
            <a:endParaRPr lang="en-US" sz="1600" b="0" dirty="0">
              <a:solidFill>
                <a:schemeClr val="bg2"/>
              </a:solidFill>
              <a:effectLst/>
            </a:endParaRPr>
          </a:p>
          <a:p>
            <a:pPr marL="0" indent="0">
              <a:lnSpc>
                <a:spcPct val="90000"/>
              </a:lnSpc>
              <a:buNone/>
              <a:defRPr/>
            </a:pPr>
            <a:endParaRPr lang="en-US" sz="1600" b="0" dirty="0" smtClean="0">
              <a:solidFill>
                <a:schemeClr val="bg2"/>
              </a:solidFill>
              <a:effectLst/>
            </a:endParaRPr>
          </a:p>
          <a:p>
            <a:pPr>
              <a:lnSpc>
                <a:spcPct val="90000"/>
              </a:lnSpc>
              <a:buFont typeface="Arial" pitchFamily="34" charset="0"/>
              <a:buChar char="•"/>
              <a:defRPr/>
            </a:pPr>
            <a:endParaRPr lang="en-US" sz="1600" b="0" dirty="0">
              <a:solidFill>
                <a:schemeClr val="bg2"/>
              </a:solidFill>
              <a:effectLst/>
            </a:endParaRPr>
          </a:p>
        </p:txBody>
      </p:sp>
    </p:spTree>
  </p:cSld>
  <p:clrMapOvr>
    <a:masterClrMapping/>
  </p:clrMapOvr>
  <p:transition spd="med">
    <p:split orient="ver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620000" cy="762000"/>
          </a:xfrm>
        </p:spPr>
        <p:txBody>
          <a:bodyPr/>
          <a:lstStyle/>
          <a:p>
            <a:r>
              <a:rPr lang="en-US" sz="2800" b="0" dirty="0">
                <a:solidFill>
                  <a:srgbClr val="FF0000"/>
                </a:solidFill>
                <a:effectLst/>
                <a:latin typeface="Arial"/>
              </a:rPr>
              <a:t>Reserve </a:t>
            </a:r>
            <a:r>
              <a:rPr lang="en-US" sz="2800" b="0" dirty="0" smtClean="0">
                <a:solidFill>
                  <a:srgbClr val="FF0000"/>
                </a:solidFill>
                <a:effectLst/>
                <a:latin typeface="Arial"/>
              </a:rPr>
              <a:t>Officers cont’d</a:t>
            </a:r>
            <a:endParaRPr lang="en-US" sz="2800" dirty="0"/>
          </a:p>
        </p:txBody>
      </p:sp>
      <p:sp>
        <p:nvSpPr>
          <p:cNvPr id="3" name="Content Placeholder 2"/>
          <p:cNvSpPr>
            <a:spLocks noGrp="1"/>
          </p:cNvSpPr>
          <p:nvPr>
            <p:ph idx="1"/>
          </p:nvPr>
        </p:nvSpPr>
        <p:spPr/>
        <p:txBody>
          <a:bodyPr/>
          <a:lstStyle/>
          <a:p>
            <a:pPr lvl="0">
              <a:lnSpc>
                <a:spcPct val="90000"/>
              </a:lnSpc>
              <a:buClr>
                <a:srgbClr val="000000"/>
              </a:buClr>
              <a:buFont typeface="Arial" pitchFamily="34" charset="0"/>
              <a:buChar char="•"/>
              <a:defRPr/>
            </a:pPr>
            <a:r>
              <a:rPr lang="en-US" sz="1600" b="0" dirty="0">
                <a:solidFill>
                  <a:srgbClr val="000000"/>
                </a:solidFill>
                <a:effectLst/>
              </a:rPr>
              <a:t>If the officer’s orders do not state the member is reporting to active duty in a billet of the same specialty for which either IP and/or BCP is being requested, then the officer must wait until reporting to ultimate duty assignment to submit a request.  </a:t>
            </a:r>
            <a:endParaRPr lang="en-US" sz="1600" b="0" dirty="0" smtClean="0">
              <a:solidFill>
                <a:srgbClr val="000000"/>
              </a:solidFill>
              <a:effectLst/>
            </a:endParaRPr>
          </a:p>
          <a:p>
            <a:pPr marL="803275" indent="-285750">
              <a:lnSpc>
                <a:spcPct val="90000"/>
              </a:lnSpc>
              <a:buClr>
                <a:srgbClr val="000000"/>
              </a:buClr>
              <a:buFont typeface="Arial" panose="020B0604020202020204" pitchFamily="34" charset="0"/>
              <a:buChar char="•"/>
              <a:defRPr/>
            </a:pPr>
            <a:r>
              <a:rPr lang="en-US" sz="1400" b="0" dirty="0" smtClean="0">
                <a:solidFill>
                  <a:srgbClr val="000000"/>
                </a:solidFill>
                <a:effectLst/>
              </a:rPr>
              <a:t>Example</a:t>
            </a:r>
            <a:r>
              <a:rPr lang="en-US" sz="1400" b="0" dirty="0">
                <a:solidFill>
                  <a:srgbClr val="000000"/>
                </a:solidFill>
                <a:effectLst/>
              </a:rPr>
              <a:t>, if the officer is requesting IP for specialty of Anesthesiology, but orders only state member’s billet assignment is Physician, or Group Surgeon, and not anesthesiology, then officer must wait until reported to ultimate duty assignment, and have Privileging authority verify member is privileged and practicing the specialty (anesthesiology) for which the special pays are being requested, while on active duty.</a:t>
            </a:r>
          </a:p>
          <a:p>
            <a:pPr lvl="0">
              <a:lnSpc>
                <a:spcPct val="90000"/>
              </a:lnSpc>
              <a:buClr>
                <a:srgbClr val="000000"/>
              </a:buClr>
              <a:buFont typeface="Arial" pitchFamily="34" charset="0"/>
              <a:buChar char="•"/>
              <a:defRPr/>
            </a:pPr>
            <a:r>
              <a:rPr lang="en-US" sz="1600" b="0" dirty="0">
                <a:solidFill>
                  <a:srgbClr val="000000"/>
                </a:solidFill>
                <a:effectLst/>
              </a:rPr>
              <a:t>When approved Reserve special pays are paid on a monthly basis, same as active duty, and will reflect in LES as SAVED PAY.</a:t>
            </a:r>
          </a:p>
          <a:p>
            <a:endParaRPr lang="en-US" dirty="0"/>
          </a:p>
        </p:txBody>
      </p:sp>
    </p:spTree>
    <p:extLst>
      <p:ext uri="{BB962C8B-B14F-4D97-AF65-F5344CB8AC3E}">
        <p14:creationId xmlns:p14="http://schemas.microsoft.com/office/powerpoint/2010/main" val="1133604929"/>
      </p:ext>
    </p:extLst>
  </p:cSld>
  <p:clrMapOvr>
    <a:masterClrMapping/>
  </p:clrMapOvr>
  <p:transition spd="med">
    <p:split orient="ver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effectLst/>
                <a:latin typeface="+mn-lt"/>
              </a:rPr>
              <a:t>CONCLUSION</a:t>
            </a:r>
            <a:endParaRPr lang="en-US" sz="2800" b="0" dirty="0">
              <a:effectLst/>
              <a:latin typeface="+mn-lt"/>
            </a:endParaRPr>
          </a:p>
        </p:txBody>
      </p:sp>
      <p:sp>
        <p:nvSpPr>
          <p:cNvPr id="3" name="Content Placeholder 2"/>
          <p:cNvSpPr>
            <a:spLocks noGrp="1"/>
          </p:cNvSpPr>
          <p:nvPr>
            <p:ph idx="1"/>
          </p:nvPr>
        </p:nvSpPr>
        <p:spPr>
          <a:xfrm>
            <a:off x="225425" y="1295400"/>
            <a:ext cx="8613775" cy="5105400"/>
          </a:xfrm>
        </p:spPr>
        <p:txBody>
          <a:bodyPr/>
          <a:lstStyle/>
          <a:p>
            <a:pPr>
              <a:buFont typeface="Arial" pitchFamily="34" charset="0"/>
              <a:buChar char="•"/>
            </a:pPr>
            <a:r>
              <a:rPr lang="en-US" sz="2000" b="0" dirty="0" smtClean="0">
                <a:solidFill>
                  <a:schemeClr val="bg2"/>
                </a:solidFill>
                <a:effectLst/>
              </a:rPr>
              <a:t>Email is an important form of communication with the BUMED office, since it provides a written reference for both you and BUMED on the actual communication. </a:t>
            </a:r>
          </a:p>
          <a:p>
            <a:pPr>
              <a:buFont typeface="Arial" pitchFamily="34" charset="0"/>
              <a:buChar char="•"/>
            </a:pPr>
            <a:r>
              <a:rPr lang="en-US" sz="2000" b="0" dirty="0" smtClean="0">
                <a:solidFill>
                  <a:schemeClr val="bg2"/>
                </a:solidFill>
                <a:effectLst/>
              </a:rPr>
              <a:t>If you have any questions, issues, concerns, etc. email </a:t>
            </a:r>
            <a:r>
              <a:rPr lang="en-US" sz="2000" b="0" dirty="0" smtClean="0">
                <a:solidFill>
                  <a:schemeClr val="bg2"/>
                </a:solidFill>
                <a:effectLst/>
                <a:hlinkClick r:id="rId2"/>
              </a:rPr>
              <a:t>usn.ncr.bumedfchva.mbx.specialpays-bumed@mail.mil</a:t>
            </a:r>
            <a:r>
              <a:rPr lang="en-US" sz="2000" b="0" dirty="0" smtClean="0">
                <a:solidFill>
                  <a:schemeClr val="bg2"/>
                </a:solidFill>
                <a:effectLst/>
              </a:rPr>
              <a:t>, and  you should receive a response within 24 hours.   However, due to operational tempo it may take longer at some periods throughout the year.</a:t>
            </a:r>
          </a:p>
          <a:p>
            <a:pPr>
              <a:buFont typeface="Arial" pitchFamily="34" charset="0"/>
              <a:buChar char="•"/>
            </a:pPr>
            <a:endParaRPr lang="en-US" sz="2400" b="0" dirty="0">
              <a:solidFill>
                <a:schemeClr val="bg2"/>
              </a:solidFill>
              <a:effectLst/>
            </a:endParaRPr>
          </a:p>
        </p:txBody>
      </p:sp>
    </p:spTree>
  </p:cSld>
  <p:clrMapOvr>
    <a:masterClrMapping/>
  </p:clrMapOvr>
  <p:transition spd="med">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a:defRPr/>
            </a:pPr>
            <a:r>
              <a:rPr lang="en-US" b="0" dirty="0" smtClean="0">
                <a:effectLst/>
                <a:latin typeface="+mn-lt"/>
              </a:rPr>
              <a:t>References</a:t>
            </a:r>
            <a:endParaRPr lang="en-US" b="0" dirty="0">
              <a:effectLst/>
              <a:latin typeface="+mn-lt"/>
            </a:endParaRPr>
          </a:p>
        </p:txBody>
      </p:sp>
      <p:sp>
        <p:nvSpPr>
          <p:cNvPr id="69635" name="Rectangle 3"/>
          <p:cNvSpPr>
            <a:spLocks noGrp="1" noChangeArrowheads="1"/>
          </p:cNvSpPr>
          <p:nvPr>
            <p:ph type="body" idx="1"/>
          </p:nvPr>
        </p:nvSpPr>
        <p:spPr>
          <a:xfrm>
            <a:off x="225425" y="1143000"/>
            <a:ext cx="8686800" cy="5257800"/>
          </a:xfrm>
        </p:spPr>
        <p:txBody>
          <a:bodyPr/>
          <a:lstStyle/>
          <a:p>
            <a:pPr>
              <a:buFont typeface="Arial" pitchFamily="34" charset="0"/>
              <a:buChar char="•"/>
              <a:defRPr/>
            </a:pPr>
            <a:r>
              <a:rPr lang="en-US" sz="2000" b="0" dirty="0" smtClean="0">
                <a:solidFill>
                  <a:schemeClr val="bg2"/>
                </a:solidFill>
                <a:effectLst/>
              </a:rPr>
              <a:t>Below are the references you need to be familiar with, and review as applicable:</a:t>
            </a:r>
          </a:p>
          <a:p>
            <a:pPr lvl="1">
              <a:buFont typeface="Arial" pitchFamily="34" charset="0"/>
              <a:buChar char="•"/>
              <a:defRPr/>
            </a:pPr>
            <a:r>
              <a:rPr lang="en-US" sz="1800" b="0" dirty="0" smtClean="0">
                <a:solidFill>
                  <a:schemeClr val="bg2"/>
                </a:solidFill>
                <a:effectLst/>
              </a:rPr>
              <a:t>TITLE 10 and TITLE </a:t>
            </a:r>
            <a:r>
              <a:rPr lang="en-US" sz="1800" b="0" dirty="0">
                <a:solidFill>
                  <a:schemeClr val="bg2"/>
                </a:solidFill>
                <a:effectLst/>
              </a:rPr>
              <a:t>37, CHAPTER 5 U.S.C</a:t>
            </a:r>
            <a:r>
              <a:rPr lang="en-US" sz="1800" b="0" dirty="0" smtClean="0">
                <a:solidFill>
                  <a:schemeClr val="bg2"/>
                </a:solidFill>
                <a:effectLst/>
              </a:rPr>
              <a:t>. Section 335</a:t>
            </a:r>
            <a:endParaRPr lang="en-US" sz="1800" b="0" dirty="0">
              <a:solidFill>
                <a:schemeClr val="bg2"/>
              </a:solidFill>
              <a:effectLst/>
            </a:endParaRPr>
          </a:p>
          <a:p>
            <a:pPr lvl="1">
              <a:buFont typeface="Arial" pitchFamily="34" charset="0"/>
              <a:buChar char="•"/>
              <a:defRPr/>
            </a:pPr>
            <a:r>
              <a:rPr lang="en-US" sz="1800" b="0" dirty="0">
                <a:solidFill>
                  <a:schemeClr val="bg2"/>
                </a:solidFill>
                <a:effectLst/>
              </a:rPr>
              <a:t>DODI </a:t>
            </a:r>
            <a:r>
              <a:rPr lang="en-US" sz="1800" b="0" dirty="0" smtClean="0">
                <a:solidFill>
                  <a:schemeClr val="bg2"/>
                </a:solidFill>
                <a:effectLst/>
              </a:rPr>
              <a:t>6000.13 signed 30 Dec 2015</a:t>
            </a:r>
            <a:endParaRPr lang="en-US" sz="1800" b="0" dirty="0">
              <a:solidFill>
                <a:schemeClr val="bg2"/>
              </a:solidFill>
              <a:effectLst/>
            </a:endParaRPr>
          </a:p>
          <a:p>
            <a:pPr lvl="1">
              <a:buFont typeface="Arial" pitchFamily="34" charset="0"/>
              <a:buChar char="•"/>
              <a:defRPr/>
            </a:pPr>
            <a:r>
              <a:rPr lang="en-US" sz="1800" b="0" dirty="0">
                <a:solidFill>
                  <a:schemeClr val="bg2"/>
                </a:solidFill>
                <a:effectLst/>
              </a:rPr>
              <a:t>ASD(HA) </a:t>
            </a:r>
            <a:r>
              <a:rPr lang="en-US" sz="1800" b="0" dirty="0" smtClean="0">
                <a:solidFill>
                  <a:schemeClr val="bg2"/>
                </a:solidFill>
                <a:effectLst/>
              </a:rPr>
              <a:t>Annual Medical, Dental, Medical Service, and Nurse Corps Special Pay Plan</a:t>
            </a:r>
          </a:p>
          <a:p>
            <a:pPr lvl="1">
              <a:buFont typeface="Arial" pitchFamily="34" charset="0"/>
              <a:buChar char="•"/>
              <a:defRPr/>
            </a:pPr>
            <a:r>
              <a:rPr lang="en-US" sz="1800" b="0" dirty="0" smtClean="0">
                <a:solidFill>
                  <a:schemeClr val="bg2"/>
                </a:solidFill>
                <a:effectLst/>
              </a:rPr>
              <a:t>OPNAVINST 7220.17</a:t>
            </a:r>
          </a:p>
          <a:p>
            <a:pPr lvl="1">
              <a:buFont typeface="Arial" pitchFamily="34" charset="0"/>
              <a:buChar char="•"/>
              <a:defRPr/>
            </a:pPr>
            <a:r>
              <a:rPr lang="en-US" sz="1800" b="0" dirty="0" smtClean="0">
                <a:solidFill>
                  <a:schemeClr val="bg2"/>
                </a:solidFill>
                <a:effectLst/>
              </a:rPr>
              <a:t>FY Special Pays NAVADMIN  </a:t>
            </a:r>
          </a:p>
          <a:p>
            <a:pPr lvl="1">
              <a:buFont typeface="Arial" pitchFamily="34" charset="0"/>
              <a:buChar char="•"/>
              <a:defRPr/>
            </a:pPr>
            <a:r>
              <a:rPr lang="en-US" sz="1800" b="0" dirty="0" smtClean="0">
                <a:solidFill>
                  <a:schemeClr val="bg2"/>
                </a:solidFill>
                <a:effectLst/>
              </a:rPr>
              <a:t>Other DOD and Navy Instructions regarding officer policies</a:t>
            </a:r>
          </a:p>
          <a:p>
            <a:pPr lvl="2">
              <a:buFont typeface="Courier New" pitchFamily="49" charset="0"/>
              <a:buChar char="o"/>
              <a:defRPr/>
            </a:pPr>
            <a:r>
              <a:rPr lang="en-US" sz="1800" dirty="0" err="1" smtClean="0">
                <a:solidFill>
                  <a:schemeClr val="bg2"/>
                </a:solidFill>
                <a:effectLst/>
              </a:rPr>
              <a:t>MilPersMan</a:t>
            </a:r>
            <a:endParaRPr lang="en-US" sz="1800" dirty="0" smtClean="0">
              <a:solidFill>
                <a:schemeClr val="bg2"/>
              </a:solidFill>
              <a:effectLst/>
            </a:endParaRPr>
          </a:p>
          <a:p>
            <a:pPr lvl="2">
              <a:buFont typeface="Courier New" pitchFamily="49" charset="0"/>
              <a:buChar char="o"/>
              <a:defRPr/>
            </a:pPr>
            <a:r>
              <a:rPr lang="en-US" sz="1800" b="0" dirty="0" smtClean="0">
                <a:solidFill>
                  <a:schemeClr val="bg2"/>
                </a:solidFill>
                <a:effectLst/>
              </a:rPr>
              <a:t>Separations Manual</a:t>
            </a:r>
          </a:p>
          <a:p>
            <a:pPr lvl="2">
              <a:buFont typeface="Courier New" pitchFamily="49" charset="0"/>
              <a:buChar char="o"/>
              <a:defRPr/>
            </a:pPr>
            <a:r>
              <a:rPr lang="en-US" sz="1800" dirty="0" smtClean="0">
                <a:solidFill>
                  <a:schemeClr val="bg2"/>
                </a:solidFill>
                <a:effectLst/>
              </a:rPr>
              <a:t>Correspondence Manual</a:t>
            </a:r>
          </a:p>
          <a:p>
            <a:pPr lvl="2">
              <a:buFont typeface="Courier New" pitchFamily="49" charset="0"/>
              <a:buChar char="o"/>
              <a:defRPr/>
            </a:pPr>
            <a:r>
              <a:rPr lang="en-US" sz="1800" b="0" dirty="0" smtClean="0">
                <a:solidFill>
                  <a:schemeClr val="bg2"/>
                </a:solidFill>
                <a:effectLst/>
              </a:rPr>
              <a:t>DODFMR Vol. 7</a:t>
            </a:r>
            <a:endParaRPr lang="en-US" sz="1800" b="0" dirty="0">
              <a:solidFill>
                <a:schemeClr val="bg2"/>
              </a:solidFill>
              <a:effectLst/>
            </a:endParaRPr>
          </a:p>
        </p:txBody>
      </p:sp>
    </p:spTree>
  </p:cSld>
  <p:clrMapOvr>
    <a:masterClrMapping/>
  </p:clrMapOvr>
  <p:transition spd="med">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effectLst/>
                <a:latin typeface="+mn-lt"/>
              </a:rPr>
              <a:t>Special Pays General Rules</a:t>
            </a:r>
            <a:endParaRPr lang="en-US" sz="2800" dirty="0">
              <a:latin typeface="+mn-lt"/>
            </a:endParaRPr>
          </a:p>
        </p:txBody>
      </p:sp>
      <p:sp>
        <p:nvSpPr>
          <p:cNvPr id="3" name="Content Placeholder 2"/>
          <p:cNvSpPr>
            <a:spLocks noGrp="1"/>
          </p:cNvSpPr>
          <p:nvPr>
            <p:ph idx="1"/>
          </p:nvPr>
        </p:nvSpPr>
        <p:spPr>
          <a:xfrm>
            <a:off x="533400" y="1143000"/>
            <a:ext cx="8382000" cy="5556380"/>
          </a:xfrm>
        </p:spPr>
        <p:txBody>
          <a:bodyPr/>
          <a:lstStyle/>
          <a:p>
            <a:pPr>
              <a:buFont typeface="Arial" pitchFamily="34" charset="0"/>
              <a:buChar char="•"/>
            </a:pPr>
            <a:r>
              <a:rPr lang="en-US" sz="1600" b="0" dirty="0" smtClean="0">
                <a:solidFill>
                  <a:schemeClr val="bg2"/>
                </a:solidFill>
                <a:effectLst/>
              </a:rPr>
              <a:t>All requests must be dated and submitted to BUMED Total Force for approval no earlier than 60 days prior to, and no later than 30 days after, the requested effective date.</a:t>
            </a:r>
          </a:p>
          <a:p>
            <a:pPr>
              <a:buFont typeface="Arial" pitchFamily="34" charset="0"/>
              <a:buChar char="•"/>
            </a:pPr>
            <a:r>
              <a:rPr lang="en-US" sz="1600" b="0" dirty="0" smtClean="0">
                <a:solidFill>
                  <a:schemeClr val="bg2"/>
                </a:solidFill>
                <a:effectLst/>
              </a:rPr>
              <a:t>Special pays are bonuses requiring member to sign active duty agreement, the member is responsible for timely submission of request.  Failure to do so could affect eligibility date, which is explained in the retroactive submission portion of the brief </a:t>
            </a:r>
          </a:p>
          <a:p>
            <a:pPr>
              <a:buFont typeface="Arial" pitchFamily="34" charset="0"/>
              <a:buChar char="•"/>
            </a:pPr>
            <a:r>
              <a:rPr lang="en-US" sz="1600" b="0" dirty="0" smtClean="0">
                <a:solidFill>
                  <a:schemeClr val="bg2"/>
                </a:solidFill>
                <a:effectLst/>
              </a:rPr>
              <a:t>Commands must endorse either favorably, or unfavorably, and forward for determination to Chief, BUMED.  Commanding Officers cannot approve/disapprove, nor hold requests. </a:t>
            </a:r>
          </a:p>
          <a:p>
            <a:pPr>
              <a:buFont typeface="Arial" pitchFamily="34" charset="0"/>
              <a:buChar char="•"/>
            </a:pPr>
            <a:r>
              <a:rPr lang="en-US" sz="1600" b="0" dirty="0" smtClean="0">
                <a:solidFill>
                  <a:schemeClr val="bg2"/>
                </a:solidFill>
                <a:effectLst/>
              </a:rPr>
              <a:t>Any questions from personnel in the command should be directed to the Command HRD/Admin Office, or command Special Pays Coordinator, and the HRD/Admin/Special Pays should contact BUMED Special Pays for guidance/assistance if necessary.</a:t>
            </a:r>
          </a:p>
          <a:p>
            <a:pPr>
              <a:buFont typeface="Arial" pitchFamily="34" charset="0"/>
              <a:buChar char="•"/>
            </a:pPr>
            <a:r>
              <a:rPr lang="en-US" sz="1600" b="0" dirty="0" smtClean="0">
                <a:solidFill>
                  <a:schemeClr val="bg2"/>
                </a:solidFill>
                <a:effectLst/>
              </a:rPr>
              <a:t>Prior to submitting any inquiries regarding payment the command HRD/Admin/Special Pays/CPPA </a:t>
            </a:r>
          </a:p>
          <a:p>
            <a:pPr>
              <a:buFont typeface="Arial" pitchFamily="34" charset="0"/>
              <a:buChar char="•"/>
            </a:pPr>
            <a:r>
              <a:rPr lang="en-US" sz="1600" b="0" dirty="0" smtClean="0">
                <a:solidFill>
                  <a:schemeClr val="bg2"/>
                </a:solidFill>
                <a:effectLst/>
              </a:rPr>
              <a:t>Whenever in doubt, or unsure, email the BUMED Special Pays email address.</a:t>
            </a:r>
          </a:p>
          <a:p>
            <a:endParaRPr lang="en-US" sz="1600" b="0" dirty="0">
              <a:effectLst/>
            </a:endParaRPr>
          </a:p>
        </p:txBody>
      </p:sp>
    </p:spTree>
  </p:cSld>
  <p:clrMapOvr>
    <a:masterClrMapping/>
  </p:clrMapOvr>
  <p:transition spd="med">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solidFill>
                  <a:srgbClr val="FF0000"/>
                </a:solidFill>
                <a:effectLst/>
                <a:latin typeface="Arial"/>
              </a:rPr>
              <a:t>Special Pays General </a:t>
            </a:r>
            <a:r>
              <a:rPr lang="en-US" sz="2800" b="0" dirty="0" smtClean="0">
                <a:solidFill>
                  <a:srgbClr val="FF0000"/>
                </a:solidFill>
                <a:effectLst/>
                <a:latin typeface="Arial"/>
              </a:rPr>
              <a:t>Rules cont’d</a:t>
            </a:r>
            <a:endParaRPr lang="en-US" dirty="0"/>
          </a:p>
        </p:txBody>
      </p:sp>
      <p:sp>
        <p:nvSpPr>
          <p:cNvPr id="3" name="Content Placeholder 2"/>
          <p:cNvSpPr>
            <a:spLocks noGrp="1"/>
          </p:cNvSpPr>
          <p:nvPr>
            <p:ph idx="1"/>
          </p:nvPr>
        </p:nvSpPr>
        <p:spPr>
          <a:xfrm>
            <a:off x="524069" y="1219200"/>
            <a:ext cx="8382000" cy="5410200"/>
          </a:xfrm>
        </p:spPr>
        <p:txBody>
          <a:bodyPr/>
          <a:lstStyle/>
          <a:p>
            <a:pPr>
              <a:buFont typeface="Arial" panose="020B0604020202020204" pitchFamily="34" charset="0"/>
              <a:buChar char="•"/>
            </a:pPr>
            <a:r>
              <a:rPr lang="en-US" sz="1600" b="0" dirty="0">
                <a:solidFill>
                  <a:srgbClr val="000000"/>
                </a:solidFill>
                <a:effectLst/>
              </a:rPr>
              <a:t>All inquiries and submission of requests etc. are to be sent via email to the BUMED Special Pays Organizational Mail Box (OMB) located below, and on the Special Pays webpage  .</a:t>
            </a:r>
          </a:p>
          <a:p>
            <a:pPr>
              <a:buFont typeface="Arial" panose="020B0604020202020204" pitchFamily="34" charset="0"/>
              <a:buChar char="•"/>
            </a:pPr>
            <a:r>
              <a:rPr lang="en-US" sz="1600" b="0" dirty="0" smtClean="0">
                <a:solidFill>
                  <a:schemeClr val="bg2"/>
                </a:solidFill>
                <a:effectLst/>
              </a:rPr>
              <a:t>If </a:t>
            </a:r>
            <a:r>
              <a:rPr lang="en-US" sz="1600" b="0" dirty="0">
                <a:solidFill>
                  <a:schemeClr val="bg2"/>
                </a:solidFill>
                <a:effectLst/>
              </a:rPr>
              <a:t>you have any documents, or packages, to submit they should be emailed to BUMED Special Pay vice mailed via U.S. Postal Service (USPS). </a:t>
            </a:r>
          </a:p>
          <a:p>
            <a:pPr>
              <a:buFont typeface="Arial" panose="020B0604020202020204" pitchFamily="34" charset="0"/>
              <a:buChar char="•"/>
            </a:pPr>
            <a:r>
              <a:rPr lang="en-US" sz="1600" b="0" dirty="0">
                <a:solidFill>
                  <a:schemeClr val="bg2"/>
                </a:solidFill>
                <a:effectLst/>
              </a:rPr>
              <a:t>If you would like notification of receipt of the email use the “Receipt when received” and “Receipt when read” options of OUTLOOK.  You will receive automatic notification of both via OUTLOOK.  </a:t>
            </a:r>
          </a:p>
          <a:p>
            <a:pPr>
              <a:buFont typeface="Arial" panose="020B0604020202020204" pitchFamily="34" charset="0"/>
              <a:buChar char="•"/>
            </a:pPr>
            <a:r>
              <a:rPr lang="en-US" sz="1600" b="0" dirty="0">
                <a:solidFill>
                  <a:schemeClr val="bg2"/>
                </a:solidFill>
                <a:effectLst/>
              </a:rPr>
              <a:t>Due to the volume of emails received NO verification of receipt emails will be sent by the BUMED Special Pays office.  </a:t>
            </a:r>
            <a:endParaRPr lang="en-US" sz="1600" b="0" dirty="0" smtClean="0">
              <a:solidFill>
                <a:schemeClr val="bg2"/>
              </a:solidFill>
              <a:effectLst/>
            </a:endParaRPr>
          </a:p>
          <a:p>
            <a:pPr>
              <a:buFont typeface="Arial" panose="020B0604020202020204" pitchFamily="34" charset="0"/>
              <a:buChar char="•"/>
            </a:pPr>
            <a:r>
              <a:rPr lang="en-US" sz="1600" b="0" dirty="0" smtClean="0">
                <a:solidFill>
                  <a:schemeClr val="bg2"/>
                </a:solidFill>
                <a:effectLst/>
              </a:rPr>
              <a:t>The </a:t>
            </a:r>
            <a:r>
              <a:rPr lang="en-US" sz="1600" b="0" dirty="0">
                <a:solidFill>
                  <a:schemeClr val="bg2"/>
                </a:solidFill>
                <a:effectLst/>
              </a:rPr>
              <a:t>only notification that will be sent is if there are any issues with the </a:t>
            </a:r>
            <a:r>
              <a:rPr lang="en-US" sz="1600" b="0" dirty="0" smtClean="0">
                <a:solidFill>
                  <a:schemeClr val="bg2"/>
                </a:solidFill>
                <a:effectLst/>
              </a:rPr>
              <a:t>documentation submitted, which an email notification will be sent back to the sender stating what needs to be corrected.</a:t>
            </a:r>
          </a:p>
          <a:p>
            <a:pPr>
              <a:buFont typeface="Arial" panose="020B0604020202020204" pitchFamily="34" charset="0"/>
              <a:buChar char="•"/>
            </a:pPr>
            <a:r>
              <a:rPr lang="en-US" sz="1600" b="0" dirty="0" smtClean="0">
                <a:solidFill>
                  <a:schemeClr val="bg2"/>
                </a:solidFill>
                <a:effectLst/>
              </a:rPr>
              <a:t>Once corrected ALL </a:t>
            </a:r>
            <a:r>
              <a:rPr lang="en-US" sz="1600" b="0" dirty="0">
                <a:solidFill>
                  <a:schemeClr val="bg2"/>
                </a:solidFill>
                <a:effectLst/>
              </a:rPr>
              <a:t>documentation </a:t>
            </a:r>
            <a:r>
              <a:rPr lang="en-US" sz="1600" b="0" dirty="0" smtClean="0">
                <a:solidFill>
                  <a:schemeClr val="bg2"/>
                </a:solidFill>
                <a:effectLst/>
              </a:rPr>
              <a:t>will need to be resent from the original submission, and not just what was corrected.</a:t>
            </a:r>
          </a:p>
          <a:p>
            <a:pPr>
              <a:buFont typeface="Arial" panose="020B0604020202020204" pitchFamily="34" charset="0"/>
              <a:buChar char="•"/>
            </a:pPr>
            <a:r>
              <a:rPr lang="en-US" sz="1600" b="0" dirty="0" smtClean="0">
                <a:solidFill>
                  <a:schemeClr val="bg2"/>
                </a:solidFill>
                <a:effectLst/>
              </a:rPr>
              <a:t>BUMED email address </a:t>
            </a:r>
            <a:r>
              <a:rPr lang="en-US" sz="1600" b="0" dirty="0" smtClean="0">
                <a:solidFill>
                  <a:srgbClr val="000000"/>
                </a:solidFill>
                <a:effectLst/>
                <a:hlinkClick r:id="rId2"/>
              </a:rPr>
              <a:t>usn.ncr.bumedfchva.mbx.specialpays-bumed@mail.mil</a:t>
            </a:r>
            <a:endParaRPr lang="en-US" sz="1600" b="0" dirty="0">
              <a:solidFill>
                <a:srgbClr val="000000"/>
              </a:solidFill>
              <a:effectLst/>
            </a:endParaRPr>
          </a:p>
          <a:p>
            <a:endParaRPr lang="en-US" sz="2000" b="0" dirty="0">
              <a:effectLst/>
            </a:endParaRPr>
          </a:p>
        </p:txBody>
      </p:sp>
    </p:spTree>
    <p:extLst>
      <p:ext uri="{BB962C8B-B14F-4D97-AF65-F5344CB8AC3E}">
        <p14:creationId xmlns:p14="http://schemas.microsoft.com/office/powerpoint/2010/main" val="2158003594"/>
      </p:ext>
    </p:extLst>
  </p:cSld>
  <p:clrMapOvr>
    <a:masterClrMapping/>
  </p:clrMapOvr>
  <p:transition spd="med">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effectLst/>
                <a:latin typeface="+mn-lt"/>
              </a:rPr>
              <a:t>ADMIN </a:t>
            </a:r>
            <a:r>
              <a:rPr lang="en-US" sz="2800" b="0" dirty="0" smtClean="0">
                <a:effectLst/>
                <a:latin typeface="+mn-lt"/>
              </a:rPr>
              <a:t>INFO </a:t>
            </a:r>
            <a:r>
              <a:rPr lang="en-US" sz="2400" b="0" dirty="0" smtClean="0">
                <a:effectLst/>
                <a:latin typeface="+mn-lt"/>
              </a:rPr>
              <a:t>(Responsibilities)</a:t>
            </a:r>
            <a:endParaRPr lang="en-US" sz="2400" dirty="0">
              <a:latin typeface="+mn-lt"/>
            </a:endParaRPr>
          </a:p>
        </p:txBody>
      </p:sp>
      <p:sp>
        <p:nvSpPr>
          <p:cNvPr id="3" name="Content Placeholder 2"/>
          <p:cNvSpPr>
            <a:spLocks noGrp="1"/>
          </p:cNvSpPr>
          <p:nvPr>
            <p:ph idx="1"/>
          </p:nvPr>
        </p:nvSpPr>
        <p:spPr>
          <a:xfrm>
            <a:off x="609600" y="1066800"/>
            <a:ext cx="8302625" cy="5486400"/>
          </a:xfrm>
        </p:spPr>
        <p:txBody>
          <a:bodyPr/>
          <a:lstStyle/>
          <a:p>
            <a:pPr>
              <a:buFont typeface="Arial" panose="020B0604020202020204" pitchFamily="34" charset="0"/>
              <a:buChar char="•"/>
            </a:pPr>
            <a:r>
              <a:rPr lang="en-US" sz="2000" dirty="0" smtClean="0">
                <a:solidFill>
                  <a:schemeClr val="bg2"/>
                </a:solidFill>
                <a:effectLst/>
              </a:rPr>
              <a:t>Command Admin/HRD/Special Pays Responsibilities-</a:t>
            </a:r>
          </a:p>
          <a:p>
            <a:pPr lvl="1">
              <a:buFont typeface="Arial" panose="020B0604020202020204" pitchFamily="34" charset="0"/>
              <a:buChar char="•"/>
            </a:pPr>
            <a:r>
              <a:rPr lang="en-US" sz="1800" b="0" dirty="0" smtClean="0">
                <a:solidFill>
                  <a:schemeClr val="bg2"/>
                </a:solidFill>
                <a:effectLst/>
              </a:rPr>
              <a:t>The Command Admin/HRD/Special Pays is the command’s Program Manager for the Medical Special Pays program, and as such is the Command’s Subject Matter Expert (SME), and responsible for the administration of the program for the command.</a:t>
            </a:r>
          </a:p>
          <a:p>
            <a:pPr lvl="1">
              <a:buFont typeface="Arial" panose="020B0604020202020204" pitchFamily="34" charset="0"/>
              <a:buChar char="•"/>
            </a:pPr>
            <a:r>
              <a:rPr lang="en-US" sz="1800" b="0" dirty="0" smtClean="0">
                <a:solidFill>
                  <a:schemeClr val="bg2"/>
                </a:solidFill>
                <a:effectLst/>
              </a:rPr>
              <a:t>Admin/HRD/Special Pays personnel are expected to be familiar with the references listed in this brief, and keep command personnel up to date on current policies.</a:t>
            </a:r>
          </a:p>
          <a:p>
            <a:pPr lvl="1">
              <a:buClr>
                <a:srgbClr val="000000"/>
              </a:buClr>
              <a:buFont typeface="Arial" panose="020B0604020202020204" pitchFamily="34" charset="0"/>
              <a:buChar char="•"/>
            </a:pPr>
            <a:r>
              <a:rPr lang="en-US" sz="1800" dirty="0" smtClean="0">
                <a:solidFill>
                  <a:srgbClr val="000000"/>
                </a:solidFill>
                <a:effectLst/>
              </a:rPr>
              <a:t>Continually </a:t>
            </a:r>
            <a:r>
              <a:rPr lang="en-US" sz="1800" dirty="0">
                <a:solidFill>
                  <a:srgbClr val="000000"/>
                </a:solidFill>
                <a:effectLst/>
              </a:rPr>
              <a:t>review the Special Pays webpage for updated information, and forward to command personnel any new information or changes announced.</a:t>
            </a:r>
          </a:p>
          <a:p>
            <a:pPr lvl="1">
              <a:buClr>
                <a:srgbClr val="000000"/>
              </a:buClr>
              <a:buFont typeface="Arial" panose="020B0604020202020204" pitchFamily="34" charset="0"/>
              <a:buChar char="•"/>
            </a:pPr>
            <a:r>
              <a:rPr lang="en-US" sz="1800" dirty="0">
                <a:solidFill>
                  <a:srgbClr val="000000"/>
                </a:solidFill>
                <a:effectLst/>
              </a:rPr>
              <a:t>Command </a:t>
            </a:r>
            <a:r>
              <a:rPr lang="en-US" sz="1800" dirty="0" smtClean="0">
                <a:solidFill>
                  <a:srgbClr val="000000"/>
                </a:solidFill>
                <a:effectLst/>
              </a:rPr>
              <a:t>Special Pays Coordinator, and Command Pay and Personnel Administrator (CPPA), should be the same individual, or if not the CPPA needs to work closely with the Special Pays, and have access to the Master Military Pay Account (MMPA) to review individual service members pay accounts.</a:t>
            </a:r>
            <a:endParaRPr lang="en-US" sz="1800" dirty="0">
              <a:solidFill>
                <a:srgbClr val="000000"/>
              </a:solidFill>
              <a:effectLst/>
            </a:endParaRPr>
          </a:p>
          <a:p>
            <a:pPr marL="457200" lvl="1" indent="0">
              <a:buNone/>
            </a:pPr>
            <a:endParaRPr lang="en-US" sz="1800" b="0" dirty="0" smtClean="0">
              <a:solidFill>
                <a:schemeClr val="bg2"/>
              </a:solidFill>
              <a:effectLst/>
            </a:endParaRPr>
          </a:p>
          <a:p>
            <a:pPr lvl="1">
              <a:buFont typeface="Arial" panose="020B0604020202020204" pitchFamily="34" charset="0"/>
              <a:buChar char="•"/>
            </a:pPr>
            <a:endParaRPr lang="en-US" sz="1800" b="0" dirty="0" smtClean="0">
              <a:solidFill>
                <a:schemeClr val="bg2"/>
              </a:solidFill>
              <a:effectLst/>
            </a:endParaRPr>
          </a:p>
          <a:p>
            <a:pPr marL="0" indent="0">
              <a:buNone/>
            </a:pPr>
            <a:endParaRPr lang="en-US" sz="2000" b="0" dirty="0" smtClean="0">
              <a:solidFill>
                <a:schemeClr val="bg2"/>
              </a:solidFill>
              <a:effectLst/>
            </a:endParaRPr>
          </a:p>
        </p:txBody>
      </p:sp>
    </p:spTree>
    <p:extLst>
      <p:ext uri="{BB962C8B-B14F-4D97-AF65-F5344CB8AC3E}">
        <p14:creationId xmlns:p14="http://schemas.microsoft.com/office/powerpoint/2010/main" val="1022103393"/>
      </p:ext>
    </p:extLst>
  </p:cSld>
  <p:clrMapOvr>
    <a:masterClrMapping/>
  </p:clrMapOvr>
  <p:transition spd="med">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a:effectLst/>
                <a:latin typeface="+mn-lt"/>
              </a:rPr>
              <a:t>ADMIN INFO (</a:t>
            </a:r>
            <a:r>
              <a:rPr lang="en-US" sz="2800" b="0" dirty="0" smtClean="0">
                <a:effectLst/>
                <a:latin typeface="+mn-lt"/>
              </a:rPr>
              <a:t>Responsibilities cont’d)</a:t>
            </a:r>
            <a:endParaRPr lang="en-US" sz="2800" b="0" dirty="0">
              <a:effectLst/>
              <a:latin typeface="+mn-lt"/>
            </a:endParaRPr>
          </a:p>
        </p:txBody>
      </p:sp>
      <p:sp>
        <p:nvSpPr>
          <p:cNvPr id="3" name="Content Placeholder 2"/>
          <p:cNvSpPr>
            <a:spLocks noGrp="1"/>
          </p:cNvSpPr>
          <p:nvPr>
            <p:ph idx="1"/>
          </p:nvPr>
        </p:nvSpPr>
        <p:spPr/>
        <p:txBody>
          <a:bodyPr/>
          <a:lstStyle/>
          <a:p>
            <a:pPr marL="746125" indent="-344488">
              <a:buFont typeface="Arial" panose="020B0604020202020204" pitchFamily="34" charset="0"/>
              <a:buChar char="•"/>
            </a:pPr>
            <a:r>
              <a:rPr lang="en-US" sz="1800" b="0" dirty="0" smtClean="0">
                <a:solidFill>
                  <a:schemeClr val="bg2"/>
                </a:solidFill>
                <a:effectLst/>
              </a:rPr>
              <a:t>All </a:t>
            </a:r>
            <a:r>
              <a:rPr lang="en-US" sz="1800" b="0" dirty="0">
                <a:solidFill>
                  <a:schemeClr val="bg2"/>
                </a:solidFill>
                <a:effectLst/>
              </a:rPr>
              <a:t>new member’s of the command upon reporting should check in with Admin/HRD/Special Pays, and </a:t>
            </a:r>
            <a:r>
              <a:rPr lang="en-US" sz="1800" b="0" dirty="0" smtClean="0">
                <a:solidFill>
                  <a:schemeClr val="bg2"/>
                </a:solidFill>
                <a:effectLst/>
              </a:rPr>
              <a:t>should be </a:t>
            </a:r>
            <a:r>
              <a:rPr lang="en-US" sz="1800" b="0" dirty="0">
                <a:solidFill>
                  <a:schemeClr val="bg2"/>
                </a:solidFill>
                <a:effectLst/>
              </a:rPr>
              <a:t>advised of the command’s special pays program, and the command’s policy regarding submission and processing of special pays.</a:t>
            </a:r>
          </a:p>
          <a:p>
            <a:pPr lvl="1" indent="-341313">
              <a:buClr>
                <a:srgbClr val="000000"/>
              </a:buClr>
              <a:buFont typeface="Arial" panose="020B0604020202020204" pitchFamily="34" charset="0"/>
              <a:buChar char="•"/>
            </a:pPr>
            <a:r>
              <a:rPr lang="en-US" sz="1800" dirty="0">
                <a:solidFill>
                  <a:srgbClr val="000000"/>
                </a:solidFill>
                <a:effectLst/>
              </a:rPr>
              <a:t>Command HRD/CPPA/Special Pays SME should become familiar with reviewing special pays in the Master Military Pay Account (MMPA), and attempt to resolve any issues for the service member at the earliest point possible in the service member’s chain of command, and only those cases unable to be resolved at the command are to be submitted to BUMED Special Pays.  </a:t>
            </a:r>
            <a:endParaRPr lang="en-US" sz="1800" dirty="0" smtClean="0">
              <a:solidFill>
                <a:srgbClr val="000000"/>
              </a:solidFill>
              <a:effectLst/>
            </a:endParaRPr>
          </a:p>
          <a:p>
            <a:pPr lvl="1" indent="-341313">
              <a:buClr>
                <a:srgbClr val="000000"/>
              </a:buClr>
              <a:buFont typeface="Arial" panose="020B0604020202020204" pitchFamily="34" charset="0"/>
              <a:buChar char="•"/>
            </a:pPr>
            <a:r>
              <a:rPr lang="en-US" sz="1800" dirty="0">
                <a:solidFill>
                  <a:schemeClr val="bg2"/>
                </a:solidFill>
                <a:effectLst/>
              </a:rPr>
              <a:t>Commands are responsible to verify eligibility of member for special pay being requested IAW the annual Pay Guidance.</a:t>
            </a:r>
          </a:p>
          <a:p>
            <a:pPr lvl="1" indent="-341313">
              <a:buClr>
                <a:srgbClr val="000000"/>
              </a:buClr>
              <a:buFont typeface="Arial" panose="020B0604020202020204" pitchFamily="34" charset="0"/>
              <a:buChar char="•"/>
            </a:pPr>
            <a:endParaRPr lang="en-US" dirty="0"/>
          </a:p>
        </p:txBody>
      </p:sp>
    </p:spTree>
    <p:extLst>
      <p:ext uri="{BB962C8B-B14F-4D97-AF65-F5344CB8AC3E}">
        <p14:creationId xmlns:p14="http://schemas.microsoft.com/office/powerpoint/2010/main" val="1605441138"/>
      </p:ext>
    </p:extLst>
  </p:cSld>
  <p:clrMapOvr>
    <a:masterClrMapping/>
  </p:clrMapOvr>
  <p:transition spd="med">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0" dirty="0" smtClean="0">
                <a:effectLst/>
                <a:latin typeface="+mn-lt"/>
              </a:rPr>
              <a:t>ADMIN INFO </a:t>
            </a:r>
            <a:r>
              <a:rPr lang="en-US" sz="2400" b="0" dirty="0" smtClean="0">
                <a:effectLst/>
                <a:latin typeface="+mn-lt"/>
              </a:rPr>
              <a:t>(Contacting BUMED)</a:t>
            </a:r>
            <a:endParaRPr lang="en-US" sz="2400" dirty="0">
              <a:latin typeface="+mn-lt"/>
            </a:endParaRPr>
          </a:p>
        </p:txBody>
      </p:sp>
      <p:sp>
        <p:nvSpPr>
          <p:cNvPr id="3" name="Content Placeholder 2"/>
          <p:cNvSpPr>
            <a:spLocks noGrp="1"/>
          </p:cNvSpPr>
          <p:nvPr>
            <p:ph idx="1"/>
          </p:nvPr>
        </p:nvSpPr>
        <p:spPr>
          <a:xfrm>
            <a:off x="381000" y="1143000"/>
            <a:ext cx="8534400" cy="5334000"/>
          </a:xfrm>
        </p:spPr>
        <p:txBody>
          <a:bodyPr/>
          <a:lstStyle/>
          <a:p>
            <a:pPr>
              <a:buFont typeface="Arial" pitchFamily="34" charset="0"/>
              <a:buChar char="•"/>
            </a:pPr>
            <a:r>
              <a:rPr lang="en-US" sz="2000" dirty="0" smtClean="0">
                <a:solidFill>
                  <a:schemeClr val="bg2"/>
                </a:solidFill>
                <a:effectLst/>
              </a:rPr>
              <a:t>Contacting BUMED </a:t>
            </a:r>
            <a:r>
              <a:rPr lang="en-US" sz="2000" b="0" dirty="0" smtClean="0">
                <a:solidFill>
                  <a:schemeClr val="bg2"/>
                </a:solidFill>
                <a:effectLst/>
              </a:rPr>
              <a:t>– </a:t>
            </a:r>
          </a:p>
          <a:p>
            <a:pPr lvl="1">
              <a:buFont typeface="Arial" pitchFamily="34" charset="0"/>
              <a:buChar char="•"/>
            </a:pPr>
            <a:r>
              <a:rPr lang="en-US" sz="1800" b="0" dirty="0" smtClean="0">
                <a:solidFill>
                  <a:schemeClr val="bg2"/>
                </a:solidFill>
                <a:effectLst/>
              </a:rPr>
              <a:t>The Command Admin/HRD/Special Pay are the only personnel who should be contacting the BUMED Special Pays.  All personnel should submit their inquiry to their Command Admin/HRD/Special Pays office, and the Command Admin/HRD/Special Pays office contact BUMED Special Pays if necessary.</a:t>
            </a:r>
          </a:p>
          <a:p>
            <a:pPr lvl="1">
              <a:buFont typeface="Arial" pitchFamily="34" charset="0"/>
              <a:buChar char="•"/>
            </a:pPr>
            <a:r>
              <a:rPr lang="en-US" sz="1800" b="0" dirty="0" smtClean="0">
                <a:solidFill>
                  <a:schemeClr val="bg2"/>
                </a:solidFill>
                <a:effectLst/>
              </a:rPr>
              <a:t>When contacting BUMED Special Pays provide as much detailed information as possible at a minimum the last name, first name of the service member, as well as what actions the command has taken, and research it conducted prior to submitting the inquiry.  Remember Navy requires the statement “</a:t>
            </a:r>
            <a:r>
              <a:rPr lang="en-US" sz="1800" dirty="0" smtClean="0">
                <a:effectLst/>
              </a:rPr>
              <a:t>FOR </a:t>
            </a:r>
            <a:r>
              <a:rPr lang="en-US" sz="1800" dirty="0">
                <a:effectLst/>
              </a:rPr>
              <a:t>OFFICIAL USE ONLY (FOUO)-PRIVACY SENSITIVE.  Any misuse or unauthorized disclosure may result in both civil and criminal </a:t>
            </a:r>
            <a:r>
              <a:rPr lang="en-US" sz="1800" dirty="0" smtClean="0">
                <a:effectLst/>
              </a:rPr>
              <a:t>penalties” </a:t>
            </a:r>
            <a:r>
              <a:rPr lang="en-US" sz="1800" dirty="0" smtClean="0">
                <a:solidFill>
                  <a:schemeClr val="bg2"/>
                </a:solidFill>
                <a:effectLst/>
              </a:rPr>
              <a:t>in the body of all email containing any PII to include </a:t>
            </a:r>
            <a:r>
              <a:rPr lang="en-US" sz="1800" smtClean="0">
                <a:solidFill>
                  <a:schemeClr val="bg2"/>
                </a:solidFill>
                <a:effectLst/>
              </a:rPr>
              <a:t>the name.</a:t>
            </a:r>
            <a:endParaRPr lang="en-US" sz="1800" dirty="0">
              <a:solidFill>
                <a:schemeClr val="bg2"/>
              </a:solidFill>
              <a:effectLst/>
            </a:endParaRPr>
          </a:p>
          <a:p>
            <a:pPr lvl="1">
              <a:buFont typeface="Arial" pitchFamily="34" charset="0"/>
              <a:buChar char="•"/>
            </a:pPr>
            <a:endParaRPr lang="en-US" sz="1800" b="0" dirty="0" smtClean="0">
              <a:solidFill>
                <a:schemeClr val="bg2"/>
              </a:solidFill>
              <a:effectLst/>
            </a:endParaRPr>
          </a:p>
          <a:p>
            <a:pPr marL="0" indent="0">
              <a:buNone/>
            </a:pPr>
            <a:endParaRPr lang="en-US" sz="2000" b="0" dirty="0" smtClean="0">
              <a:solidFill>
                <a:schemeClr val="bg2"/>
              </a:solidFill>
              <a:effectLst/>
            </a:endParaRPr>
          </a:p>
        </p:txBody>
      </p:sp>
    </p:spTree>
  </p:cSld>
  <p:clrMapOvr>
    <a:masterClrMapping/>
  </p:clrMapOvr>
  <p:transition spd="med">
    <p:split orient="vert"/>
  </p:transition>
</p:sld>
</file>

<file path=ppt/theme/theme1.xml><?xml version="1.0" encoding="utf-8"?>
<a:theme xmlns:a="http://schemas.openxmlformats.org/drawingml/2006/main" name="BUMED">
  <a:themeElements>
    <a:clrScheme name="">
      <a:dk1>
        <a:srgbClr val="000099"/>
      </a:dk1>
      <a:lt1>
        <a:srgbClr val="FFFFFF"/>
      </a:lt1>
      <a:dk2>
        <a:srgbClr val="FF0000"/>
      </a:dk2>
      <a:lt2>
        <a:srgbClr val="000000"/>
      </a:lt2>
      <a:accent1>
        <a:srgbClr val="3333FF"/>
      </a:accent1>
      <a:accent2>
        <a:srgbClr val="FF0000"/>
      </a:accent2>
      <a:accent3>
        <a:srgbClr val="FFFFFF"/>
      </a:accent3>
      <a:accent4>
        <a:srgbClr val="000082"/>
      </a:accent4>
      <a:accent5>
        <a:srgbClr val="ADADFF"/>
      </a:accent5>
      <a:accent6>
        <a:srgbClr val="E70000"/>
      </a:accent6>
      <a:hlink>
        <a:srgbClr val="33CC33"/>
      </a:hlink>
      <a:folHlink>
        <a:srgbClr val="FFFF00"/>
      </a:folHlink>
    </a:clrScheme>
    <a:fontScheme name="BUMED">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UMED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UMED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UMED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UMED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UME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UME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UME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BUMED 8">
        <a:dk1>
          <a:srgbClr val="000099"/>
        </a:dk1>
        <a:lt1>
          <a:srgbClr val="FFFFFF"/>
        </a:lt1>
        <a:dk2>
          <a:srgbClr val="FF0000"/>
        </a:dk2>
        <a:lt2>
          <a:srgbClr val="808080"/>
        </a:lt2>
        <a:accent1>
          <a:srgbClr val="3333FF"/>
        </a:accent1>
        <a:accent2>
          <a:srgbClr val="FF0000"/>
        </a:accent2>
        <a:accent3>
          <a:srgbClr val="FFFFFF"/>
        </a:accent3>
        <a:accent4>
          <a:srgbClr val="000082"/>
        </a:accent4>
        <a:accent5>
          <a:srgbClr val="ADADFF"/>
        </a:accent5>
        <a:accent6>
          <a:srgbClr val="E70000"/>
        </a:accent6>
        <a:hlink>
          <a:srgbClr val="33CC33"/>
        </a:hlink>
        <a:folHlink>
          <a:srgbClr val="FFFF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B889D34204A64C8367E64FE6534F9E" ma:contentTypeVersion="3" ma:contentTypeDescription="Create a new document." ma:contentTypeScope="" ma:versionID="7bd2ab79a95473b3324d7b46d4993096">
  <xsd:schema xmlns:xsd="http://www.w3.org/2001/XMLSchema" xmlns:xs="http://www.w3.org/2001/XMLSchema" xmlns:p="http://schemas.microsoft.com/office/2006/metadata/properties" xmlns:ns1="http://schemas.microsoft.com/sharepoint/v3" xmlns:ns2="0d6347f1-52d0-4391-bb94-8a67624e098d" targetNamespace="http://schemas.microsoft.com/office/2006/metadata/properties" ma:root="true" ma:fieldsID="5f39a16f4acb45cb96fdf47d525e28a3" ns1:_="" ns2:_="">
    <xsd:import namespace="http://schemas.microsoft.com/sharepoint/v3"/>
    <xsd:import namespace="0d6347f1-52d0-4391-bb94-8a67624e098d"/>
    <xsd:element name="properties">
      <xsd:complexType>
        <xsd:sequence>
          <xsd:element name="documentManagement">
            <xsd:complexType>
              <xsd:all>
                <xsd:element ref="ns1:PublishingStartDate" minOccurs="0"/>
                <xsd:element ref="ns1:PublishingExpirationDate" minOccurs="0"/>
                <xsd:element ref="ns2:Names" minOccurs="0"/>
                <xsd:element ref="ns2:Names1"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d6347f1-52d0-4391-bb94-8a67624e098d" elementFormDefault="qualified">
    <xsd:import namespace="http://schemas.microsoft.com/office/2006/documentManagement/types"/>
    <xsd:import namespace="http://schemas.microsoft.com/office/infopath/2007/PartnerControls"/>
    <xsd:element name="Names" ma:index="10" nillable="true" ma:displayName="Names" ma:format="Hyperlink" ma:internalName="Names">
      <xsd:complexType>
        <xsd:complexContent>
          <xsd:extension base="dms:URL">
            <xsd:sequence>
              <xsd:element name="Url" type="dms:ValidUrl" minOccurs="0" nillable="true"/>
              <xsd:element name="Description" type="xsd:string" nillable="true"/>
            </xsd:sequence>
          </xsd:extension>
        </xsd:complexContent>
      </xsd:complexType>
    </xsd:element>
    <xsd:element name="Names1" ma:index="11" nillable="true" ma:displayName="Names" ma:format="Hyperlink" ma:internalName="Names1">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12" nillable="true" ma:displayName="Document ID Value" ma:description="The value of the document ID assigned to this item." ma:internalName="_dlc_DocId" ma:readOnly="true">
      <xsd:simpleType>
        <xsd:restriction base="dms:Text"/>
      </xsd:simpleType>
    </xsd:element>
    <xsd:element name="_dlc_DocIdUrl" ma:index="1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4"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Names1 xmlns="0d6347f1-52d0-4391-bb94-8a67624e098d">
      <Url xsi:nil="true"/>
      <Description xsi:nil="true"/>
    </Names1>
    <Names xmlns="0d6347f1-52d0-4391-bb94-8a67624e098d">
      <Url xsi:nil="true"/>
      <Description xsi:nil="true"/>
    </Names>
    <PublishingExpirationDate xmlns="http://schemas.microsoft.com/sharepoint/v3" xsi:nil="true"/>
    <PublishingStartDate xmlns="http://schemas.microsoft.com/sharepoint/v3" xsi:nil="true"/>
    <_dlc_DocId xmlns="0d6347f1-52d0-4391-bb94-8a67624e098d">USNURCZSX6CH-64-310</_dlc_DocId>
    <_dlc_DocIdUrl xmlns="0d6347f1-52d0-4391-bb94-8a67624e098d">
      <Url>https://admin.med.navy.mil/bumed/Special_Pay/_layouts/DocIdRedir.aspx?ID=USNURCZSX6CH-64-310</Url>
      <Description>USNURCZSX6CH-64-310</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531161A-B977-465E-A8F5-9520ABD505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6347f1-52d0-4391-bb94-8a67624e09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CB833B4-F218-4BF7-B4E1-25C636277900}">
  <ds:schemaRefs>
    <ds:schemaRef ds:uri="http://schemas.microsoft.com/sharepoint/events"/>
  </ds:schemaRefs>
</ds:datastoreItem>
</file>

<file path=customXml/itemProps3.xml><?xml version="1.0" encoding="utf-8"?>
<ds:datastoreItem xmlns:ds="http://schemas.openxmlformats.org/officeDocument/2006/customXml" ds:itemID="{32D3EB85-3835-4097-A821-A2DD7AA17E42}">
  <ds:schemaRef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terms/"/>
    <ds:schemaRef ds:uri="http://schemas.microsoft.com/office/2006/metadata/properties"/>
    <ds:schemaRef ds:uri="0d6347f1-52d0-4391-bb94-8a67624e098d"/>
    <ds:schemaRef ds:uri="http://schemas.microsoft.com/sharepoint/v3"/>
    <ds:schemaRef ds:uri="http://www.w3.org/XML/1998/namespace"/>
    <ds:schemaRef ds:uri="http://purl.org/dc/elements/1.1/"/>
  </ds:schemaRefs>
</ds:datastoreItem>
</file>

<file path=customXml/itemProps4.xml><?xml version="1.0" encoding="utf-8"?>
<ds:datastoreItem xmlns:ds="http://schemas.openxmlformats.org/officeDocument/2006/customXml" ds:itemID="{CE88AB88-C346-4864-B56E-049E5331DD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C:\Program Files\Microsoft Office\Templates\Presentation Designs\BUMED.pot</Template>
  <TotalTime>11026223</TotalTime>
  <Pages>20</Pages>
  <Words>4907</Words>
  <Application>Microsoft Office PowerPoint</Application>
  <PresentationFormat>On-screen Show (4:3)</PresentationFormat>
  <Paragraphs>267</Paragraphs>
  <Slides>34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Courier New</vt:lpstr>
      <vt:lpstr>Times New Roman</vt:lpstr>
      <vt:lpstr>Wingdings</vt:lpstr>
      <vt:lpstr>BUMED</vt:lpstr>
      <vt:lpstr>Medical Department Special Pays Information</vt:lpstr>
      <vt:lpstr>Purpose</vt:lpstr>
      <vt:lpstr>Table of Contents</vt:lpstr>
      <vt:lpstr>References</vt:lpstr>
      <vt:lpstr>Special Pays General Rules</vt:lpstr>
      <vt:lpstr>Special Pays General Rules cont’d</vt:lpstr>
      <vt:lpstr>ADMIN INFO (Responsibilities)</vt:lpstr>
      <vt:lpstr>ADMIN INFO (Responsibilities cont’d)</vt:lpstr>
      <vt:lpstr>ADMIN INFO (Contacting BUMED)</vt:lpstr>
      <vt:lpstr>ADMIN INFO (Submission of Requests)</vt:lpstr>
      <vt:lpstr>ADMIN INFO (Submission of Requests cont’d)</vt:lpstr>
      <vt:lpstr>ADMIN INFO (Submission of Retroactive Requests)</vt:lpstr>
      <vt:lpstr>ADMIN INFO (Submission of Retroactive Requests cont’d)</vt:lpstr>
      <vt:lpstr>ADMIN INFO (Submission of Retroactive Requests cont’d)</vt:lpstr>
      <vt:lpstr>Types of Special Pays</vt:lpstr>
      <vt:lpstr>Types of Special Pays (Cont’d)</vt:lpstr>
      <vt:lpstr>INCENTIVE PAY (IP)</vt:lpstr>
      <vt:lpstr>INCENTIVE PAY (IP) cont’d</vt:lpstr>
      <vt:lpstr>INCENTIVE PAY (IP) cont’d</vt:lpstr>
      <vt:lpstr>INCENTIVE PAY (IP) cont’d</vt:lpstr>
      <vt:lpstr>INCENTIVE PAY (IP) cont’d</vt:lpstr>
      <vt:lpstr>Board Certification Pay (BCP)</vt:lpstr>
      <vt:lpstr>Board Certification Pay (BCP) cont’d</vt:lpstr>
      <vt:lpstr>DFAS PAY SYSTEM IDENTIFIERS FOR IP/BCP</vt:lpstr>
      <vt:lpstr>Retention Bonus (RB)</vt:lpstr>
      <vt:lpstr>Retention Bonus (RB) cont’d</vt:lpstr>
      <vt:lpstr>Retention Bonus (RB) cont’d</vt:lpstr>
      <vt:lpstr>DFAS PAY SYSTEM IDENTIFIERS RB</vt:lpstr>
      <vt:lpstr>MMPA FUNCTION COMMAND CODES OR FORMAT ID (FIDS)</vt:lpstr>
      <vt:lpstr>UIC REPORTS</vt:lpstr>
      <vt:lpstr>UIC REPORTS cont’d</vt:lpstr>
      <vt:lpstr>Reserve Officers</vt:lpstr>
      <vt:lpstr>Reserve Officers cont’d</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Dept Special Pays (MED-525)</dc:title>
  <dc:creator>BUMED</dc:creator>
  <cp:lastModifiedBy>Marin, William L. CIV BUMED</cp:lastModifiedBy>
  <cp:revision>374</cp:revision>
  <cp:lastPrinted>2002-07-23T13:07:29Z</cp:lastPrinted>
  <dcterms:created xsi:type="dcterms:W3CDTF">1997-06-24T18:50:48Z</dcterms:created>
  <dcterms:modified xsi:type="dcterms:W3CDTF">2019-11-25T18:29:07Z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0x01010021B889D34204A64C8367E64FE6534F9E</vt:lpwstr>
  </property>
  <property fmtid="{D5CDD505-2E9C-101B-9397-08002B2CF9AE}" pid="3" name="_dlc_DocIdItemGuid">
    <vt:lpwstr>cdc978cc-4ace-47e3-8ccc-7bf42ae5d55b</vt:lpwstr>
  </property>
</Properties>
</file>